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344" r:id="rId2"/>
    <p:sldId id="309" r:id="rId3"/>
    <p:sldId id="353" r:id="rId4"/>
    <p:sldId id="355" r:id="rId5"/>
    <p:sldId id="354" r:id="rId6"/>
    <p:sldId id="312" r:id="rId7"/>
    <p:sldId id="345" r:id="rId8"/>
    <p:sldId id="313" r:id="rId9"/>
    <p:sldId id="314" r:id="rId10"/>
    <p:sldId id="356" r:id="rId11"/>
    <p:sldId id="315" r:id="rId12"/>
    <p:sldId id="316" r:id="rId13"/>
    <p:sldId id="317" r:id="rId14"/>
    <p:sldId id="318" r:id="rId15"/>
    <p:sldId id="357" r:id="rId16"/>
    <p:sldId id="319" r:id="rId17"/>
    <p:sldId id="320" r:id="rId18"/>
    <p:sldId id="321" r:id="rId19"/>
    <p:sldId id="322" r:id="rId20"/>
    <p:sldId id="323" r:id="rId21"/>
    <p:sldId id="358" r:id="rId22"/>
    <p:sldId id="324" r:id="rId23"/>
    <p:sldId id="347" r:id="rId24"/>
    <p:sldId id="325" r:id="rId25"/>
    <p:sldId id="326" r:id="rId26"/>
    <p:sldId id="359" r:id="rId27"/>
    <p:sldId id="327" r:id="rId28"/>
    <p:sldId id="360" r:id="rId29"/>
    <p:sldId id="328" r:id="rId30"/>
    <p:sldId id="361" r:id="rId31"/>
    <p:sldId id="329" r:id="rId32"/>
    <p:sldId id="330" r:id="rId33"/>
    <p:sldId id="331" r:id="rId34"/>
    <p:sldId id="348" r:id="rId35"/>
    <p:sldId id="332" r:id="rId36"/>
    <p:sldId id="362" r:id="rId37"/>
    <p:sldId id="333" r:id="rId38"/>
    <p:sldId id="334" r:id="rId39"/>
    <p:sldId id="335" r:id="rId40"/>
    <p:sldId id="336" r:id="rId41"/>
    <p:sldId id="349" r:id="rId42"/>
    <p:sldId id="350" r:id="rId43"/>
    <p:sldId id="351" r:id="rId44"/>
    <p:sldId id="352" r:id="rId45"/>
    <p:sldId id="337" r:id="rId46"/>
    <p:sldId id="340" r:id="rId47"/>
    <p:sldId id="341" r:id="rId48"/>
    <p:sldId id="342" r:id="rId49"/>
    <p:sldId id="343" r:id="rId50"/>
    <p:sldId id="338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84" y="1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notesMaster" Target="notesMasters/notesMaster1.xml"/><Relationship Id="rId53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15560-1F13-412E-A872-079353080BBF}" type="datetimeFigureOut">
              <a:rPr lang="en-US" smtClean="0"/>
              <a:t>7/3/15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63AFC5-57AC-42FF-BD64-E136CA881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86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Pages 151 -160.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3AFC5-57AC-42FF-BD64-E136CA881B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908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: 166</a:t>
            </a:r>
          </a:p>
          <a:p>
            <a:pPr marL="228600" indent="-228600">
              <a:buAutoNum type="arabicPeriod"/>
            </a:pPr>
            <a:r>
              <a:rPr lang="en-US" dirty="0" smtClean="0"/>
              <a:t>Most common</a:t>
            </a:r>
            <a:r>
              <a:rPr lang="en-US" baseline="0" dirty="0" smtClean="0"/>
              <a:t> – mounted on fixed luminaries for night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Lights are only lite when required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Supplemental like an accidents or  emergency 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3AFC5-57AC-42FF-BD64-E136CA881BC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9280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: 167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3AFC5-57AC-42FF-BD64-E136CA881BC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716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: 167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3AFC5-57AC-42FF-BD64-E136CA881BC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9247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: 168-170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3AFC5-57AC-42FF-BD64-E136CA881BC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6477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: 170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3AFC5-57AC-42FF-BD64-E136CA881BC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2257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: 170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3AFC5-57AC-42FF-BD64-E136CA881BC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0627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: 171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3AFC5-57AC-42FF-BD64-E136CA881BC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2222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: 171 - 172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3AFC5-57AC-42FF-BD64-E136CA881BC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0966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: 173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3AFC5-57AC-42FF-BD64-E136CA881BC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3329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: 174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3AFC5-57AC-42FF-BD64-E136CA881BC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84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: 161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3AFC5-57AC-42FF-BD64-E136CA881BC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3404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: 175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3AFC5-57AC-42FF-BD64-E136CA881BC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6227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: 178 - 179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3AFC5-57AC-42FF-BD64-E136CA881BC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4071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: 178 - 179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3AFC5-57AC-42FF-BD64-E136CA881BC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757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3AFC5-57AC-42FF-BD64-E136CA881BC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394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: 163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3AFC5-57AC-42FF-BD64-E136CA881BC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964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: 163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3AFC5-57AC-42FF-BD64-E136CA881BC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925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: 164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3AFC5-57AC-42FF-BD64-E136CA881BC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6654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: 164-165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3AFC5-57AC-42FF-BD64-E136CA881BC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408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: 165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3AFC5-57AC-42FF-BD64-E136CA881BC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9254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: 166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3AFC5-57AC-42FF-BD64-E136CA881BC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08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BEB1F-190A-4C1F-9034-8E3B0287E54D}" type="datetime1">
              <a:rPr lang="en-US" smtClean="0"/>
              <a:t>7/3/15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BD5AEB79-F3DA-4CAA-BA25-7EA8AB9A9E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635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F9E8E-6378-414C-B41E-43443D3F998A}" type="datetime1">
              <a:rPr lang="en-US" smtClean="0"/>
              <a:t>7/3/15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EB79-F3DA-4CAA-BA25-7EA8AB9A9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496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1904-286D-4C1F-B145-9EFF62CFC425}" type="datetime1">
              <a:rPr lang="en-US" smtClean="0"/>
              <a:t>7/3/15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EB79-F3DA-4CAA-BA25-7EA8AB9A9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964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3CD77-307E-4BAA-8582-6EFF21C42F93}" type="datetime1">
              <a:rPr lang="en-US" smtClean="0"/>
              <a:t>7/3/15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EB79-F3DA-4CAA-BA25-7EA8AB9A9E1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sum2027565\Desktop\Sumy\Course Templates\Customer Service\templa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281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13EA2-8403-40AE-BEE7-2998F1003E5A}" type="datetime1">
              <a:rPr lang="en-US" smtClean="0"/>
              <a:t>7/3/15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EB79-F3DA-4CAA-BA25-7EA8AB9A9E1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3" descr="C:\Users\sum2027565\Desktop\Sumy\Course Templates\Customer Service\cover pag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19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072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D28D2-A45E-4C14-BE54-6659343038A7}" type="datetime1">
              <a:rPr lang="en-US" smtClean="0"/>
              <a:t>7/3/15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EB79-F3DA-4CAA-BA25-7EA8AB9A9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118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9BCD-448E-4628-8F7A-C46C82622512}" type="datetime1">
              <a:rPr lang="en-US" smtClean="0"/>
              <a:t>7/3/15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EB79-F3DA-4CAA-BA25-7EA8AB9A9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978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CD04-C564-4415-AA89-C62C659B9D03}" type="datetime1">
              <a:rPr lang="en-US" smtClean="0"/>
              <a:t>7/3/15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EB79-F3DA-4CAA-BA25-7EA8AB9A9E1E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2" descr="C:\Users\sum2027565\Desktop\Sumy\Course Templates\Customer Service\templa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180048" y="3048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17624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AF1D-E47E-4F8E-9F75-C71085D8525F}" type="datetime1">
              <a:rPr lang="en-US" smtClean="0"/>
              <a:t>7/3/15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EB79-F3DA-4CAA-BA25-7EA8AB9A9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646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ED8F4-3357-42BD-82CB-0743D70581B2}" type="datetime1">
              <a:rPr lang="en-US" smtClean="0"/>
              <a:t>7/3/15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EB79-F3DA-4CAA-BA25-7EA8AB9A9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039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066E-0D5B-451A-803F-8F043E295A7B}" type="datetime1">
              <a:rPr lang="en-US" smtClean="0"/>
              <a:t>7/3/15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EB79-F3DA-4CAA-BA25-7EA8AB9A9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46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ADA97-1369-4E8B-B306-3616EC5398E0}" type="datetime1">
              <a:rPr lang="en-US" smtClean="0"/>
              <a:t>7/3/15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AEB79-F3DA-4CAA-BA25-7EA8AB9A9E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877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uYDtonfmUA" TargetMode="External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GhzRiIx6Qxw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www.youtube.com/watch?v=8LwwnoaSB5U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LwwnoaSB5U" TargetMode="External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GxAknTEfC2M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sum2027565\Desktop\Sumy\Course Templates\Customer Service\cover p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934050"/>
            <a:ext cx="7772400" cy="1470025"/>
          </a:xfrm>
        </p:spPr>
        <p:txBody>
          <a:bodyPr/>
          <a:lstStyle/>
          <a:p>
            <a:r>
              <a:rPr lang="en-US" dirty="0"/>
              <a:t>Certified Protection Officer Program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86200"/>
            <a:ext cx="6400800" cy="1752600"/>
          </a:xfrm>
        </p:spPr>
        <p:txBody>
          <a:bodyPr>
            <a:normAutofit/>
          </a:bodyPr>
          <a:lstStyle/>
          <a:p>
            <a:r>
              <a:rPr lang="en-US" sz="2800" dirty="0"/>
              <a:t>Chapter </a:t>
            </a:r>
            <a:r>
              <a:rPr lang="en-US" sz="2800" dirty="0" smtClean="0"/>
              <a:t>14</a:t>
            </a:r>
            <a:endParaRPr lang="en-US" sz="2800" dirty="0" smtClean="0"/>
          </a:p>
          <a:p>
            <a:r>
              <a:rPr lang="en-US" sz="2800" dirty="0"/>
              <a:t>Physical Security Concepts and Applications</a:t>
            </a:r>
          </a:p>
          <a:p>
            <a:endParaRPr lang="en-US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7327490" y="5697513"/>
            <a:ext cx="1371600" cy="609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Client LOGO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EB79-F3DA-4CAA-BA25-7EA8AB9A9E1E}" type="slidenum">
              <a:rPr lang="en-US" smtClean="0"/>
              <a:t>1</a:t>
            </a:fld>
            <a:endParaRPr lang="en-US"/>
          </a:p>
        </p:txBody>
      </p:sp>
      <p:pic>
        <p:nvPicPr>
          <p:cNvPr id="8" name="Picture 7" descr="IFPO_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5334001"/>
            <a:ext cx="1600201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488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dirty="0"/>
              <a:t>Occurrence probability factors are assigned</a:t>
            </a:r>
            <a:endParaRPr lang="en-US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/>
              <a:t>The </a:t>
            </a:r>
            <a:r>
              <a:rPr lang="en-US" sz="2800" u="sng" dirty="0"/>
              <a:t>nature of activity at the property to be </a:t>
            </a:r>
            <a:r>
              <a:rPr lang="en-US" sz="2800" u="sng" dirty="0" smtClean="0"/>
              <a:t>protected</a:t>
            </a:r>
            <a:r>
              <a:rPr lang="en-US" sz="2800" dirty="0" smtClean="0"/>
              <a:t>:</a:t>
            </a:r>
          </a:p>
          <a:p>
            <a:pPr lvl="1" indent="-342900">
              <a:spcBef>
                <a:spcPts val="580"/>
              </a:spcBef>
              <a:defRPr/>
            </a:pPr>
            <a:r>
              <a:rPr lang="en-US" dirty="0" smtClean="0"/>
              <a:t>if </a:t>
            </a:r>
            <a:r>
              <a:rPr lang="en-US" dirty="0"/>
              <a:t>the products being produced are </a:t>
            </a:r>
            <a:r>
              <a:rPr lang="en-US" dirty="0" smtClean="0"/>
              <a:t>televisions</a:t>
            </a:r>
          </a:p>
          <a:p>
            <a:pPr lvl="1" indent="-342900">
              <a:spcBef>
                <a:spcPts val="580"/>
              </a:spcBef>
              <a:defRPr/>
            </a:pPr>
            <a:r>
              <a:rPr lang="en-US" dirty="0" smtClean="0"/>
              <a:t>related products</a:t>
            </a:r>
          </a:p>
          <a:p>
            <a:pPr lvl="1" indent="-342900">
              <a:spcBef>
                <a:spcPts val="580"/>
              </a:spcBef>
              <a:defRPr/>
            </a:pPr>
            <a:r>
              <a:rPr lang="en-US" dirty="0" smtClean="0"/>
              <a:t>probability </a:t>
            </a:r>
            <a:r>
              <a:rPr lang="en-US" dirty="0"/>
              <a:t>for theft will likely be high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/>
              <a:t>The </a:t>
            </a:r>
            <a:r>
              <a:rPr lang="en-US" sz="2800" u="sng" dirty="0"/>
              <a:t>criminal histor</a:t>
            </a:r>
            <a:r>
              <a:rPr lang="en-US" sz="2800" dirty="0"/>
              <a:t>y for the local and adjacent areas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/>
              <a:t> Is there </a:t>
            </a:r>
            <a:r>
              <a:rPr lang="en-US" sz="2800" u="sng" dirty="0"/>
              <a:t>community conflic</a:t>
            </a:r>
            <a:r>
              <a:rPr lang="en-US" sz="2800" dirty="0"/>
              <a:t>t in the </a:t>
            </a:r>
            <a:r>
              <a:rPr lang="en-US" sz="2800" dirty="0" smtClean="0"/>
              <a:t>area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EB79-F3DA-4CAA-BA25-7EA8AB9A9E1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01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probability or an occurrence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143000"/>
            <a:ext cx="7772400" cy="540385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Certain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Highly probable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Moderately probable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Improbable</a:t>
            </a:r>
          </a:p>
          <a:p>
            <a:pPr>
              <a:buFont typeface="Wingdings 2" pitchFamily="18" charset="2"/>
              <a:buNone/>
            </a:pPr>
            <a:r>
              <a:rPr lang="en-US" sz="2800" u="sng" dirty="0" smtClean="0"/>
              <a:t>Quantitative categories</a:t>
            </a:r>
            <a:r>
              <a:rPr lang="en-US" sz="2800" dirty="0" smtClean="0"/>
              <a:t>:  To make these words more meaningful, we can assign percentage weights to each: </a:t>
            </a:r>
          </a:p>
          <a:p>
            <a:r>
              <a:rPr lang="en-US" sz="2800" dirty="0" smtClean="0"/>
              <a:t>Certain 75 – 100%; </a:t>
            </a:r>
          </a:p>
          <a:p>
            <a:r>
              <a:rPr lang="en-US" sz="2800" dirty="0" smtClean="0"/>
              <a:t>Highly probable  50 – 75%; </a:t>
            </a:r>
          </a:p>
          <a:p>
            <a:r>
              <a:rPr lang="en-US" sz="2800" dirty="0" smtClean="0"/>
              <a:t>Moderately probable  25 – 50%; </a:t>
            </a:r>
          </a:p>
          <a:p>
            <a:r>
              <a:rPr lang="en-US" sz="2800" dirty="0" smtClean="0"/>
              <a:t>Improbable  0 – 25%.</a:t>
            </a:r>
          </a:p>
        </p:txBody>
      </p:sp>
    </p:spTree>
    <p:extLst>
      <p:ext uri="{BB962C8B-B14F-4D97-AF65-F5344CB8AC3E}">
        <p14:creationId xmlns:p14="http://schemas.microsoft.com/office/powerpoint/2010/main" val="298429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Impact of the occurrence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Very serious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Serious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Moderately serious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Unimportant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These categories should be assigned a financial value. </a:t>
            </a:r>
          </a:p>
        </p:txBody>
      </p:sp>
    </p:spTree>
    <p:extLst>
      <p:ext uri="{BB962C8B-B14F-4D97-AF65-F5344CB8AC3E}">
        <p14:creationId xmlns:p14="http://schemas.microsoft.com/office/powerpoint/2010/main" val="1048486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Countermeasure selection</a:t>
            </a:r>
            <a:br>
              <a:rPr lang="en-US" dirty="0" smtClean="0"/>
            </a:br>
            <a:r>
              <a:rPr lang="en-US" dirty="0" smtClean="0"/>
              <a:t>Threat Level Matrix 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2531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435100"/>
            <a:ext cx="8458200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0855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>
              <a:tabLst>
                <a:tab pos="6451600" algn="l"/>
              </a:tabLst>
            </a:pPr>
            <a:r>
              <a:rPr lang="en-US" sz="3200" dirty="0" smtClean="0"/>
              <a:t>Security-in-depth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06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Also known as layered security:</a:t>
            </a:r>
          </a:p>
          <a:p>
            <a:pPr lvl="1"/>
            <a:r>
              <a:rPr lang="en-US" i="1" u="sng" dirty="0" smtClean="0"/>
              <a:t>A process of placing progressively more more difficult obstacles in the path of the aggressor. </a:t>
            </a:r>
          </a:p>
          <a:p>
            <a:r>
              <a:rPr lang="en-US" sz="2800" u="sng" dirty="0" smtClean="0"/>
              <a:t>First line of defense</a:t>
            </a:r>
            <a:r>
              <a:rPr lang="en-US" sz="2800" dirty="0" smtClean="0"/>
              <a:t>:</a:t>
            </a:r>
          </a:p>
          <a:p>
            <a:pPr lvl="1"/>
            <a:r>
              <a:rPr lang="en-US" dirty="0" smtClean="0"/>
              <a:t> </a:t>
            </a:r>
            <a:r>
              <a:rPr lang="en-US" b="1" i="1" dirty="0" smtClean="0"/>
              <a:t>generally the property line. Can be natural(river), man-made (fence), physical or psychological.  </a:t>
            </a:r>
          </a:p>
        </p:txBody>
      </p:sp>
    </p:spTree>
    <p:extLst>
      <p:ext uri="{BB962C8B-B14F-4D97-AF65-F5344CB8AC3E}">
        <p14:creationId xmlns:p14="http://schemas.microsoft.com/office/powerpoint/2010/main" val="391743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dirty="0"/>
              <a:t>Security-in-depth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sz="2800" u="sng" dirty="0"/>
              <a:t>Second line of defense</a:t>
            </a:r>
            <a:r>
              <a:rPr lang="en-US" sz="2800" dirty="0"/>
              <a:t>: </a:t>
            </a:r>
          </a:p>
          <a:p>
            <a:pPr lvl="1"/>
            <a:r>
              <a:rPr lang="en-US" i="1" dirty="0"/>
              <a:t>exterior of the building.  Remember the building has six sides. Special attention to be given to points of entry.</a:t>
            </a:r>
          </a:p>
          <a:p>
            <a:r>
              <a:rPr lang="en-US" sz="2800" u="sng" dirty="0"/>
              <a:t>Third line of defense</a:t>
            </a:r>
            <a:r>
              <a:rPr lang="en-US" sz="2800" dirty="0"/>
              <a:t>:</a:t>
            </a:r>
          </a:p>
          <a:p>
            <a:pPr lvl="1"/>
            <a:r>
              <a:rPr lang="en-US" dirty="0"/>
              <a:t> </a:t>
            </a:r>
            <a:r>
              <a:rPr lang="en-US" i="1" dirty="0"/>
              <a:t>interior controls or object protection.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EB79-F3DA-4CAA-BA25-7EA8AB9A9E1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633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line of Defense 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457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8686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7725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68362"/>
          </a:xfrm>
        </p:spPr>
        <p:txBody>
          <a:bodyPr>
            <a:noAutofit/>
          </a:bodyPr>
          <a:lstStyle/>
          <a:p>
            <a:r>
              <a:rPr lang="en-US" sz="3200" dirty="0" smtClean="0"/>
              <a:t>Two important points to the </a:t>
            </a:r>
            <a:br>
              <a:rPr lang="en-US" sz="3200" dirty="0" smtClean="0"/>
            </a:br>
            <a:r>
              <a:rPr lang="en-US" sz="3200" dirty="0" smtClean="0"/>
              <a:t>systems approach 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None/>
            </a:pPr>
            <a:r>
              <a:rPr lang="en-US" sz="2800" b="1" i="1" dirty="0" smtClean="0"/>
              <a:t>1. The whole, rather than its individual parts, must be considered.</a:t>
            </a:r>
          </a:p>
          <a:p>
            <a:pPr>
              <a:buFont typeface="Wingdings 2" pitchFamily="18" charset="2"/>
              <a:buNone/>
            </a:pPr>
            <a:r>
              <a:rPr lang="en-US" sz="2800" b="1" i="1" dirty="0" smtClean="0"/>
              <a:t>2. Design should allow for an acceptable level of redundancy, without any unnecessary duplication of effort.</a:t>
            </a:r>
          </a:p>
          <a:p>
            <a:pPr>
              <a:buFont typeface="Wingdings 2" pitchFamily="18" charset="2"/>
              <a:buNone/>
            </a:pPr>
            <a:r>
              <a:rPr lang="en-US" sz="2800" b="1" i="1" dirty="0" smtClean="0"/>
              <a:t>Referred to as system engineering </a:t>
            </a:r>
          </a:p>
        </p:txBody>
      </p:sp>
    </p:spTree>
    <p:extLst>
      <p:ext uri="{BB962C8B-B14F-4D97-AF65-F5344CB8AC3E}">
        <p14:creationId xmlns:p14="http://schemas.microsoft.com/office/powerpoint/2010/main" val="4025378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Security Lighting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None/>
            </a:pPr>
            <a:r>
              <a:rPr lang="en-US" sz="2800" dirty="0" smtClean="0"/>
              <a:t>Security lighting has three primary objectives:</a:t>
            </a:r>
          </a:p>
          <a:p>
            <a:pPr>
              <a:buFont typeface="Wingdings 2" pitchFamily="18" charset="2"/>
              <a:buNone/>
            </a:pPr>
            <a:r>
              <a:rPr lang="en-US" sz="2800" dirty="0" smtClean="0"/>
              <a:t>1. It must act as a deterrent to intruders.</a:t>
            </a:r>
          </a:p>
          <a:p>
            <a:pPr>
              <a:buFont typeface="Wingdings 2" pitchFamily="18" charset="2"/>
              <a:buNone/>
            </a:pPr>
            <a:r>
              <a:rPr lang="en-US" sz="2800" dirty="0" smtClean="0"/>
              <a:t>2. It must make detection likely if an intrusion is attempted.</a:t>
            </a:r>
          </a:p>
          <a:p>
            <a:pPr>
              <a:buFont typeface="Wingdings 2" pitchFamily="18" charset="2"/>
              <a:buNone/>
            </a:pPr>
            <a:r>
              <a:rPr lang="en-US" sz="2800" dirty="0" smtClean="0"/>
              <a:t>3. It should not unnecessarily expose patrolling personnel.</a:t>
            </a:r>
          </a:p>
        </p:txBody>
      </p:sp>
    </p:spTree>
    <p:extLst>
      <p:ext uri="{BB962C8B-B14F-4D97-AF65-F5344CB8AC3E}">
        <p14:creationId xmlns:p14="http://schemas.microsoft.com/office/powerpoint/2010/main" val="2702405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Four types of lighting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295400"/>
            <a:ext cx="7772400" cy="5324475"/>
          </a:xfrm>
        </p:spPr>
        <p:txBody>
          <a:bodyPr>
            <a:noAutofit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/>
              <a:t>Lighting systems are often referred to as:</a:t>
            </a:r>
          </a:p>
          <a:p>
            <a:pPr marL="514350" indent="-514350" fontAlgn="auto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smtClean="0"/>
              <a:t> “ continuous, ”</a:t>
            </a:r>
          </a:p>
          <a:p>
            <a:pPr marL="514350" indent="-514350" fontAlgn="auto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smtClean="0"/>
              <a:t> “standby, ” </a:t>
            </a:r>
          </a:p>
          <a:p>
            <a:pPr marL="514350" indent="-514350" fontAlgn="auto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smtClean="0"/>
              <a:t> “ movable ”</a:t>
            </a:r>
          </a:p>
          <a:p>
            <a:pPr marL="514350" indent="-514350" fontAlgn="auto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smtClean="0"/>
              <a:t>“ emergency. ”</a:t>
            </a:r>
          </a:p>
          <a:p>
            <a:pPr marL="514350" indent="-51435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/>
              <a:t>Types of lighting:</a:t>
            </a:r>
          </a:p>
          <a:p>
            <a:pPr marL="514350" indent="-514350" fontAlgn="auto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smtClean="0"/>
              <a:t>Gaseous discharge: street lighting </a:t>
            </a:r>
          </a:p>
          <a:p>
            <a:pPr marL="514350" indent="-514350" fontAlgn="auto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smtClean="0"/>
              <a:t>Metal halide (Gaseous): sports arena type lighting  </a:t>
            </a:r>
          </a:p>
          <a:p>
            <a:pPr marL="514350" indent="-514350" fontAlgn="auto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smtClean="0"/>
              <a:t>Incandescent: home lighting.  </a:t>
            </a:r>
          </a:p>
          <a:p>
            <a:pPr marL="514350" indent="-514350" fontAlgn="auto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smtClean="0"/>
              <a:t>Quartz: Bright white light.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12811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Learning Objectives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8024813" cy="4572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Students will  be able to:</a:t>
            </a:r>
          </a:p>
          <a:p>
            <a:r>
              <a:rPr lang="en-US" dirty="0"/>
              <a:t>D</a:t>
            </a:r>
            <a:r>
              <a:rPr lang="en-US" dirty="0" smtClean="0"/>
              <a:t>efine physical security planning. </a:t>
            </a:r>
          </a:p>
          <a:p>
            <a:r>
              <a:rPr lang="en-US" dirty="0" smtClean="0"/>
              <a:t> </a:t>
            </a:r>
            <a:r>
              <a:rPr lang="en-US" dirty="0"/>
              <a:t>L</a:t>
            </a:r>
            <a:r>
              <a:rPr lang="en-US" dirty="0" smtClean="0"/>
              <a:t>ist the five steps in the security planning process.</a:t>
            </a:r>
          </a:p>
          <a:p>
            <a:r>
              <a:rPr lang="en-US" dirty="0"/>
              <a:t>L</a:t>
            </a:r>
            <a:r>
              <a:rPr lang="en-US" dirty="0" smtClean="0"/>
              <a:t>ist the three options for intrusion monitoring.</a:t>
            </a:r>
          </a:p>
          <a:p>
            <a:r>
              <a:rPr lang="en-US" dirty="0"/>
              <a:t>E</a:t>
            </a:r>
            <a:r>
              <a:rPr lang="en-US" dirty="0" smtClean="0"/>
              <a:t>xplain the three objectives of security lighting.</a:t>
            </a:r>
          </a:p>
          <a:p>
            <a:r>
              <a:rPr lang="en-US" dirty="0" smtClean="0"/>
              <a:t>Name different types of locking hardware   </a:t>
            </a:r>
          </a:p>
          <a:p>
            <a:r>
              <a:rPr lang="en-US" dirty="0"/>
              <a:t>P</a:t>
            </a:r>
            <a:r>
              <a:rPr lang="en-US" dirty="0" smtClean="0"/>
              <a:t>rovide the three roles of CCTV and access control.</a:t>
            </a:r>
          </a:p>
          <a:p>
            <a:r>
              <a:rPr lang="en-US" dirty="0" smtClean="0"/>
              <a:t>Identify the correct height for security fencing  </a:t>
            </a:r>
          </a:p>
          <a:p>
            <a:r>
              <a:rPr lang="en-US" dirty="0" smtClean="0"/>
              <a:t>Explain the fire safe temperature for paper </a:t>
            </a:r>
          </a:p>
          <a:p>
            <a:r>
              <a:rPr lang="en-US" dirty="0" smtClean="0"/>
              <a:t>Explain what convergence is </a:t>
            </a:r>
          </a:p>
          <a:p>
            <a:r>
              <a:rPr lang="en-US" dirty="0" smtClean="0"/>
              <a:t>Conduct a facility tour to explain to the class the physical security measures present.  </a:t>
            </a:r>
          </a:p>
        </p:txBody>
      </p:sp>
    </p:spTree>
    <p:extLst>
      <p:ext uri="{BB962C8B-B14F-4D97-AF65-F5344CB8AC3E}">
        <p14:creationId xmlns:p14="http://schemas.microsoft.com/office/powerpoint/2010/main" val="38170102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Four Application considerations</a:t>
            </a:r>
            <a:endParaRPr lang="en-US" sz="32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990600"/>
            <a:ext cx="7772400" cy="5605463"/>
          </a:xfrm>
        </p:spPr>
        <p:txBody>
          <a:bodyPr>
            <a:normAutofit/>
          </a:bodyPr>
          <a:lstStyle/>
          <a:p>
            <a:pPr marL="514350" indent="-514350" fontAlgn="auto">
              <a:spcBef>
                <a:spcPts val="580"/>
              </a:spcBef>
              <a:spcAft>
                <a:spcPts val="0"/>
              </a:spcAft>
              <a:buFont typeface="Wingdings 2"/>
              <a:buAutoNum type="arabicPeriod"/>
              <a:defRPr/>
            </a:pPr>
            <a:r>
              <a:rPr lang="en-US" sz="2800" dirty="0" smtClean="0"/>
              <a:t>When designing a protective lighting system, consider </a:t>
            </a:r>
            <a:r>
              <a:rPr lang="en-US" sz="2800" u="sng" dirty="0" smtClean="0"/>
              <a:t>three lines of defense:</a:t>
            </a:r>
          </a:p>
          <a:p>
            <a:pPr marL="914400" lvl="1" indent="-514350">
              <a:spcBef>
                <a:spcPts val="580"/>
              </a:spcBef>
              <a:buFont typeface="Arial"/>
              <a:buChar char="•"/>
              <a:defRPr/>
            </a:pPr>
            <a:r>
              <a:rPr lang="en-US" i="1" dirty="0" smtClean="0"/>
              <a:t> the </a:t>
            </a:r>
            <a:r>
              <a:rPr lang="en-US" i="1" dirty="0" smtClean="0"/>
              <a:t>perimeter</a:t>
            </a:r>
            <a:endParaRPr lang="en-US" i="1" dirty="0" smtClean="0"/>
          </a:p>
          <a:p>
            <a:pPr marL="914400" lvl="1" indent="-514350">
              <a:spcBef>
                <a:spcPts val="580"/>
              </a:spcBef>
              <a:buFont typeface="Arial"/>
              <a:buChar char="•"/>
              <a:defRPr/>
            </a:pPr>
            <a:r>
              <a:rPr lang="en-US" i="1" dirty="0" smtClean="0"/>
              <a:t>open </a:t>
            </a:r>
            <a:r>
              <a:rPr lang="en-US" i="1" dirty="0" smtClean="0"/>
              <a:t>yards</a:t>
            </a:r>
            <a:endParaRPr lang="en-US" i="1" dirty="0" smtClean="0"/>
          </a:p>
          <a:p>
            <a:pPr marL="914400" lvl="1" indent="-514350">
              <a:spcBef>
                <a:spcPts val="580"/>
              </a:spcBef>
              <a:buFont typeface="Arial"/>
              <a:buChar char="•"/>
              <a:defRPr/>
            </a:pPr>
            <a:r>
              <a:rPr lang="en-US" i="1" dirty="0" smtClean="0"/>
              <a:t>building </a:t>
            </a:r>
            <a:r>
              <a:rPr lang="en-US" i="1" dirty="0" smtClean="0"/>
              <a:t>exteriors</a:t>
            </a:r>
            <a:endParaRPr lang="en-US" i="1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2800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/>
              <a:t>2. All accessible exterior lamp </a:t>
            </a:r>
            <a:r>
              <a:rPr lang="en-US" sz="2800" u="sng" dirty="0" smtClean="0"/>
              <a:t>enclosures should be in tamper- or vandal-resistive housing</a:t>
            </a:r>
            <a:r>
              <a:rPr lang="en-US" sz="2800" dirty="0" smtClean="0"/>
              <a:t>. This means that the receptacle and lens should be constructed of a material that will resist damage if attacked and that the mounting screws or bolts should be tamper-resistant.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24224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dirty="0"/>
              <a:t>Application consideration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/>
              <a:t>3. If protective lighting is to be located in an area that may be subject to explosions, the </a:t>
            </a:r>
            <a:r>
              <a:rPr lang="en-US" sz="2800" u="sng" dirty="0"/>
              <a:t>housings should be explosive-resistant</a:t>
            </a:r>
            <a:r>
              <a:rPr lang="en-US" sz="2800" dirty="0"/>
              <a:t>.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2800" dirty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/>
              <a:t>4. Before finalizing any decision on the installation of lighting, </a:t>
            </a:r>
            <a:r>
              <a:rPr lang="en-US" sz="2800" u="sng" dirty="0"/>
              <a:t>consider the impact that additional lighting will have on your neighbors</a:t>
            </a:r>
            <a:r>
              <a:rPr lang="en-US" sz="2800" dirty="0"/>
              <a:t>. Failure to consult with a neighbor prior to an installation may result in costly redesign.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EB79-F3DA-4CAA-BA25-7EA8AB9A9E1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763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Glazing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685800"/>
            <a:ext cx="8723313" cy="5181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Safety/fire: </a:t>
            </a:r>
          </a:p>
          <a:p>
            <a:pPr lvl="1"/>
            <a:r>
              <a:rPr lang="en-US" dirty="0" smtClean="0"/>
              <a:t>Tempered: safety glass several times stronger, when it does break, it disintegrates. </a:t>
            </a:r>
          </a:p>
          <a:p>
            <a:pPr lvl="1"/>
            <a:r>
              <a:rPr lang="en-US" dirty="0" smtClean="0"/>
              <a:t>Wired: extra strength: for passageways, entrance doors, sliding doors, bathtub enclosures, shower doors. </a:t>
            </a:r>
          </a:p>
          <a:p>
            <a:pPr lvl="2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3505200"/>
            <a:ext cx="3124200" cy="2667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3505200"/>
            <a:ext cx="28448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425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"/>
            <a:ext cx="8229600" cy="6172200"/>
          </a:xfrm>
        </p:spPr>
        <p:txBody>
          <a:bodyPr>
            <a:normAutofit fontScale="62500" lnSpcReduction="20000"/>
          </a:bodyPr>
          <a:lstStyle/>
          <a:p>
            <a:r>
              <a:rPr lang="en-US" sz="4000" dirty="0"/>
              <a:t>Burglar/vandal-resistive:</a:t>
            </a:r>
          </a:p>
          <a:p>
            <a:pPr lvl="1"/>
            <a:r>
              <a:rPr lang="en-US" sz="4000" dirty="0"/>
              <a:t>Laminated, wired, acrylic, polycarbonate: all much stronger. </a:t>
            </a:r>
            <a:endParaRPr lang="en-US" sz="4000" dirty="0" smtClean="0"/>
          </a:p>
          <a:p>
            <a:pPr lvl="1"/>
            <a:endParaRPr lang="en-US" sz="4000" dirty="0"/>
          </a:p>
          <a:p>
            <a:pPr marL="457200" lvl="1" indent="0">
              <a:buNone/>
            </a:pPr>
            <a:endParaRPr lang="en-US" sz="4000" dirty="0" smtClean="0"/>
          </a:p>
          <a:p>
            <a:pPr marL="457200" lvl="1" indent="0">
              <a:buNone/>
            </a:pPr>
            <a:endParaRPr lang="en-US" sz="4000" dirty="0"/>
          </a:p>
          <a:p>
            <a:pPr marL="457200" lvl="1" indent="0">
              <a:buNone/>
            </a:pPr>
            <a:endParaRPr lang="en-US" sz="4000" dirty="0" smtClean="0"/>
          </a:p>
          <a:p>
            <a:pPr marL="457200" lvl="1" indent="0">
              <a:buNone/>
            </a:pPr>
            <a:endParaRPr lang="en-US" sz="4000" dirty="0"/>
          </a:p>
          <a:p>
            <a:r>
              <a:rPr lang="en-US" sz="4000" dirty="0"/>
              <a:t>Bullet resistive: laminated with glass and polycarbonate: </a:t>
            </a:r>
            <a:r>
              <a:rPr lang="en-US" sz="4000" dirty="0" smtClean="0"/>
              <a:t>banks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Special purpose: transparent mirror, coated, heated, and rough or patterned: conflict often between lighting and privacy.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EB79-F3DA-4CAA-BA25-7EA8AB9A9E1E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272402"/>
            <a:ext cx="1981200" cy="13183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3865418"/>
            <a:ext cx="1524000" cy="13161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5450114"/>
            <a:ext cx="1879600" cy="140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9248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Intrusion detection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143000"/>
            <a:ext cx="8229600" cy="5715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Every intrusion detection system is meant to detect the following:</a:t>
            </a:r>
          </a:p>
          <a:p>
            <a:pPr lvl="1">
              <a:buFont typeface="Wingdings 2" pitchFamily="18" charset="2"/>
              <a:buNone/>
            </a:pPr>
            <a:r>
              <a:rPr lang="en-US" b="1" i="1" dirty="0" smtClean="0"/>
              <a:t>1. Unauthorized entry</a:t>
            </a:r>
          </a:p>
          <a:p>
            <a:pPr lvl="1">
              <a:buFont typeface="Wingdings 2" pitchFamily="18" charset="2"/>
              <a:buNone/>
            </a:pPr>
            <a:r>
              <a:rPr lang="en-US" b="1" i="1" dirty="0" smtClean="0"/>
              <a:t>2. Unauthorized movement within</a:t>
            </a:r>
          </a:p>
          <a:p>
            <a:pPr lvl="1">
              <a:buFont typeface="Wingdings 2" pitchFamily="18" charset="2"/>
              <a:buNone/>
            </a:pPr>
            <a:r>
              <a:rPr lang="en-US" b="1" i="1" dirty="0" smtClean="0"/>
              <a:t>3. Unauthorized access to controlled areas or </a:t>
            </a:r>
            <a:r>
              <a:rPr lang="en-US" b="1" i="1" dirty="0" smtClean="0"/>
              <a:t>objects</a:t>
            </a:r>
            <a:endParaRPr lang="en-US" sz="2800" dirty="0" smtClean="0"/>
          </a:p>
          <a:p>
            <a:r>
              <a:rPr lang="en-US" sz="2800" dirty="0" smtClean="0"/>
              <a:t>There are three components to an intrusion detection system:</a:t>
            </a:r>
          </a:p>
          <a:p>
            <a:pPr lvl="1">
              <a:buFont typeface="Wingdings 2" pitchFamily="18" charset="2"/>
              <a:buNone/>
            </a:pPr>
            <a:r>
              <a:rPr lang="en-US" dirty="0" smtClean="0"/>
              <a:t>1. Detectors/sensors</a:t>
            </a:r>
          </a:p>
          <a:p>
            <a:pPr lvl="1">
              <a:buFont typeface="Wingdings 2" pitchFamily="18" charset="2"/>
              <a:buNone/>
            </a:pPr>
            <a:r>
              <a:rPr lang="en-US" dirty="0" smtClean="0"/>
              <a:t>2. System controls</a:t>
            </a:r>
          </a:p>
          <a:p>
            <a:pPr lvl="1">
              <a:buFont typeface="Wingdings 2" pitchFamily="18" charset="2"/>
              <a:buNone/>
            </a:pPr>
            <a:r>
              <a:rPr lang="en-US" dirty="0" smtClean="0"/>
              <a:t>3. Signal transmission</a:t>
            </a:r>
          </a:p>
        </p:txBody>
      </p:sp>
    </p:spTree>
    <p:extLst>
      <p:ext uri="{BB962C8B-B14F-4D97-AF65-F5344CB8AC3E}">
        <p14:creationId xmlns:p14="http://schemas.microsoft.com/office/powerpoint/2010/main" val="2841204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Detectors/sensors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Magnetic switches: door or window contacts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Metallic foil: narrow strip of metal designed to break. 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Vibration: shock sensors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Ultrasonic: motion detectors in a enclosed area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Photoelectric: a beam of light </a:t>
            </a:r>
            <a:r>
              <a:rPr lang="en-US" dirty="0" smtClean="0"/>
              <a:t>reflected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00281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dirty="0"/>
              <a:t>Detectors/sensors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/>
              <a:t>Infrared: area detector: measure radiated energy and ambient temperature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/>
              <a:t>Microwave: high frequency radio waves in a protected area 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/>
              <a:t>Dual technology: combines two technologies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/>
              <a:t>Video motion: uses motion sensors and CCTV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EB79-F3DA-4CAA-BA25-7EA8AB9A9E1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6223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63562"/>
          </a:xfrm>
        </p:spPr>
        <p:txBody>
          <a:bodyPr>
            <a:noAutofit/>
          </a:bodyPr>
          <a:lstStyle/>
          <a:p>
            <a:r>
              <a:rPr lang="en-US" sz="3200" dirty="0" smtClean="0"/>
              <a:t>System controls/monitoring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229600" cy="51355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System controls includes: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i="1" dirty="0" smtClean="0"/>
              <a:t>Data Processing Equipment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i="1" dirty="0" smtClean="0"/>
              <a:t>Signal Transmission Equipment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i="1" dirty="0" smtClean="0"/>
              <a:t>On/Off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Reset controls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Backup power supply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LED indicators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Equipment specific to particular systems </a:t>
            </a:r>
          </a:p>
        </p:txBody>
      </p:sp>
    </p:spTree>
    <p:extLst>
      <p:ext uri="{BB962C8B-B14F-4D97-AF65-F5344CB8AC3E}">
        <p14:creationId xmlns:p14="http://schemas.microsoft.com/office/powerpoint/2010/main" val="689223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dirty="0"/>
              <a:t>System controls/monitoring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System monitoring:</a:t>
            </a:r>
          </a:p>
          <a:p>
            <a:pPr lvl="1">
              <a:buFont typeface="Wingdings 2" pitchFamily="18" charset="2"/>
              <a:buNone/>
            </a:pPr>
            <a:r>
              <a:rPr lang="en-US" dirty="0"/>
              <a:t>1. Local: bell or siren</a:t>
            </a:r>
          </a:p>
          <a:p>
            <a:pPr lvl="1">
              <a:buFont typeface="Wingdings 2" pitchFamily="18" charset="2"/>
              <a:buNone/>
            </a:pPr>
            <a:r>
              <a:rPr lang="en-US" dirty="0"/>
              <a:t>2. Proprietary: monitored on site</a:t>
            </a:r>
          </a:p>
          <a:p>
            <a:pPr lvl="1">
              <a:buFont typeface="Wingdings 2" pitchFamily="18" charset="2"/>
              <a:buNone/>
            </a:pPr>
            <a:r>
              <a:rPr lang="en-US" dirty="0"/>
              <a:t>3. Commercial: monitors several sites.</a:t>
            </a:r>
          </a:p>
          <a:p>
            <a:pPr lvl="1">
              <a:buFont typeface="Wingdings" charset="2"/>
              <a:buChar char="²"/>
            </a:pPr>
            <a:r>
              <a:rPr lang="en-US" i="1" dirty="0"/>
              <a:t>Usually transmitted via phone or internet lines to monitoring site. 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EB79-F3DA-4CAA-BA25-7EA8AB9A9E1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4706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Card Access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36637"/>
            <a:ext cx="8229600" cy="5440363"/>
          </a:xfrm>
        </p:spPr>
        <p:txBody>
          <a:bodyPr>
            <a:noAutofit/>
          </a:bodyPr>
          <a:lstStyle/>
          <a:p>
            <a:pPr marL="0" indent="0" fontAlgn="auto"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en-US" sz="2800" dirty="0" smtClean="0"/>
              <a:t>Magnetic strip encoding</a:t>
            </a:r>
          </a:p>
          <a:p>
            <a:pPr marL="0" indent="0" fontAlgn="auto"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en-US" sz="2800" dirty="0" smtClean="0"/>
              <a:t>Minimum capabilities: 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b="1" i="1" dirty="0" smtClean="0"/>
              <a:t>Restrict access by authorized persons to certain times and/or days of the week.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b="1" i="1" dirty="0" smtClean="0"/>
              <a:t>Allow controlled after-hours access to selected areas within.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b="1" i="1" dirty="0" smtClean="0"/>
              <a:t>Control after-hours access to a </a:t>
            </a:r>
            <a:r>
              <a:rPr lang="en-US" sz="2800" b="1" i="1" dirty="0" err="1" smtClean="0"/>
              <a:t>parkade</a:t>
            </a:r>
            <a:r>
              <a:rPr lang="en-US" sz="2800" b="1" i="1" dirty="0" smtClean="0"/>
              <a:t>.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/>
              <a:t>Selectively control after-hours use of elevators.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/>
              <a:t>Maintain a record of all valid and invalid use of cards.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/>
              <a:t>Provide an audit trail permitting a printout of persons on the property at any one time</a:t>
            </a:r>
            <a:r>
              <a:rPr lang="en-US" sz="2800" dirty="0" smtClean="0"/>
              <a:t>.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854644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r>
              <a:rPr lang="en-US" sz="3200" dirty="0" smtClean="0"/>
              <a:t>Purpose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EB79-F3DA-4CAA-BA25-7EA8AB9A9E1E}" type="slidenum">
              <a:rPr lang="en-US" smtClean="0"/>
              <a:t>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47800" y="1447800"/>
            <a:ext cx="5867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Physical security is a vital part of </a:t>
            </a:r>
            <a:r>
              <a:rPr lang="en-US" sz="2800" dirty="0" smtClean="0"/>
              <a:t>all </a:t>
            </a:r>
            <a:r>
              <a:rPr lang="en-US" sz="2800" dirty="0"/>
              <a:t>security </a:t>
            </a:r>
            <a:r>
              <a:rPr lang="en-US" sz="2800" dirty="0" smtClean="0"/>
              <a:t>planning </a:t>
            </a:r>
            <a:r>
              <a:rPr lang="en-US" sz="2800" dirty="0"/>
              <a:t>and is fundamental to </a:t>
            </a:r>
            <a:r>
              <a:rPr lang="en-US" sz="2800" dirty="0" smtClean="0"/>
              <a:t>the protection of people, property and assets.  Without physical security protection would be difficult or even impossible.  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482091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dirty="0"/>
              <a:t>Card Access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/>
              <a:t>There are numerous types of cards: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/>
              <a:t>Magnetic coded: credit card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/>
              <a:t>Magnetic strip coded: credit card 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/>
              <a:t>Proximity coded: contactless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err="1"/>
              <a:t>Weigand</a:t>
            </a:r>
            <a:r>
              <a:rPr lang="en-US" sz="2800" dirty="0"/>
              <a:t> coded: slide through a reader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/>
              <a:t>Hollerith: holes in it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/>
              <a:t>Optical coded: bar code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EB79-F3DA-4CAA-BA25-7EA8AB9A9E1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470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Access control and ID cards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Company name and logo</a:t>
            </a:r>
          </a:p>
          <a:p>
            <a:r>
              <a:rPr lang="en-US" sz="2800" dirty="0" smtClean="0"/>
              <a:t>Details of cardholder</a:t>
            </a:r>
          </a:p>
          <a:p>
            <a:r>
              <a:rPr lang="en-US" sz="2800" dirty="0" smtClean="0"/>
              <a:t>Name</a:t>
            </a:r>
          </a:p>
          <a:p>
            <a:r>
              <a:rPr lang="en-US" sz="2800" dirty="0" smtClean="0"/>
              <a:t>Department</a:t>
            </a:r>
          </a:p>
          <a:p>
            <a:r>
              <a:rPr lang="en-US" sz="2800" dirty="0" smtClean="0"/>
              <a:t>Date of birth</a:t>
            </a:r>
          </a:p>
          <a:p>
            <a:r>
              <a:rPr lang="en-US" sz="2800" dirty="0" smtClean="0"/>
              <a:t>Signature</a:t>
            </a:r>
          </a:p>
          <a:p>
            <a:r>
              <a:rPr lang="en-US" sz="2800" dirty="0" smtClean="0"/>
              <a:t>Photograph</a:t>
            </a:r>
          </a:p>
          <a:p>
            <a:r>
              <a:rPr lang="en-US" sz="2800" dirty="0" smtClean="0"/>
              <a:t>Condition of use (restrictions)</a:t>
            </a:r>
          </a:p>
          <a:p>
            <a:pPr lvl="1"/>
            <a:r>
              <a:rPr lang="en-US" dirty="0" smtClean="0"/>
              <a:t>Used widely in government and schools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447800"/>
            <a:ext cx="35052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709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Locking hardware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8229600" cy="5334000"/>
          </a:xfrm>
        </p:spPr>
        <p:txBody>
          <a:bodyPr>
            <a:noAutofit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/>
              <a:t>Locking hardware can be categorized as mechanical, electrical, or electromagnetic, and as either security or non-security.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/>
              <a:t>Quality mechanical security locks should be used for all of the following:</a:t>
            </a:r>
          </a:p>
          <a:p>
            <a:pPr marL="720090" lvl="1" indent="-457200" fontAlgn="auto">
              <a:spcBef>
                <a:spcPts val="370"/>
              </a:spcBef>
              <a:spcAft>
                <a:spcPts val="0"/>
              </a:spcAft>
              <a:buFont typeface="Courier New"/>
              <a:buChar char="o"/>
              <a:defRPr/>
            </a:pPr>
            <a:r>
              <a:rPr lang="en-US" i="1" dirty="0" smtClean="0"/>
              <a:t>Perimeter openings</a:t>
            </a:r>
          </a:p>
          <a:p>
            <a:pPr marL="720090" lvl="1" indent="-457200" fontAlgn="auto">
              <a:spcBef>
                <a:spcPts val="370"/>
              </a:spcBef>
              <a:spcAft>
                <a:spcPts val="0"/>
              </a:spcAft>
              <a:buFont typeface="Courier New"/>
              <a:buChar char="o"/>
              <a:defRPr/>
            </a:pPr>
            <a:r>
              <a:rPr lang="en-US" i="1" dirty="0" smtClean="0"/>
              <a:t>Doors that control/restrict internal movement</a:t>
            </a:r>
          </a:p>
          <a:p>
            <a:pPr marL="720090" lvl="1" indent="-457200" fontAlgn="auto">
              <a:spcBef>
                <a:spcPts val="370"/>
              </a:spcBef>
              <a:spcAft>
                <a:spcPts val="0"/>
              </a:spcAft>
              <a:buFont typeface="Courier New"/>
              <a:buChar char="o"/>
              <a:defRPr/>
            </a:pPr>
            <a:r>
              <a:rPr lang="en-US" i="1" dirty="0" smtClean="0"/>
              <a:t>Doors to sensitive/restricted </a:t>
            </a:r>
            <a:r>
              <a:rPr lang="en-US" i="1" dirty="0" smtClean="0"/>
              <a:t>areas</a:t>
            </a:r>
            <a:endParaRPr lang="en-US" i="1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/>
              <a:t>Only deadbolt locks should be considered.  The bolt should offer a minimum of 1-inch throw. If the door is a glass metal-framed door, the bolt should be of the pivotal type to ensure maximum throw.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0" y="3048000"/>
            <a:ext cx="914400" cy="70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593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CCTV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838200"/>
            <a:ext cx="8012113" cy="5029200"/>
          </a:xfrm>
        </p:spPr>
        <p:txBody>
          <a:bodyPr>
            <a:noAutofit/>
          </a:bodyPr>
          <a:lstStyle/>
          <a:p>
            <a:pPr marL="0" indent="0" fontAlgn="auto"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en-US" sz="2800" dirty="0" smtClean="0"/>
              <a:t>CCTV has three major roles in any physical security program: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b="1" i="1" dirty="0" smtClean="0"/>
              <a:t>1. To deter crime or unwanted activities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b="1" i="1" dirty="0" smtClean="0"/>
              <a:t>2. To allow the ability to witness an act as it occurs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b="1" i="1" dirty="0" smtClean="0"/>
              <a:t>3. As an investigative tool after an act has already been </a:t>
            </a:r>
            <a:r>
              <a:rPr lang="en-US" b="1" i="1" dirty="0" smtClean="0"/>
              <a:t>committed</a:t>
            </a:r>
            <a:endParaRPr lang="en-US" dirty="0" smtClean="0"/>
          </a:p>
          <a:p>
            <a:pPr marL="0" indent="0" fontAlgn="auto"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en-US" sz="2800" dirty="0" smtClean="0"/>
              <a:t>There are three main views that a standard CCTV system should provide, depending upon the application requirements: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1. Identification of any subjects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2. Identify the actions within a scene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3. Identify the scene where the act occurred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979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7800"/>
            <a:ext cx="8229600" cy="736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+mn-lt"/>
              </a:rPr>
              <a:t>CCTV FEATURES </a:t>
            </a:r>
            <a:endParaRPr lang="en-US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Video motion detection</a:t>
            </a:r>
          </a:p>
          <a:p>
            <a:r>
              <a:rPr lang="en-US" sz="2800" dirty="0" smtClean="0"/>
              <a:t>People counting and  tracking</a:t>
            </a:r>
          </a:p>
          <a:p>
            <a:r>
              <a:rPr lang="en-US" sz="2800" dirty="0" smtClean="0"/>
              <a:t>Object classification</a:t>
            </a:r>
          </a:p>
          <a:p>
            <a:r>
              <a:rPr lang="en-US" sz="2800" dirty="0" smtClean="0"/>
              <a:t>License plate recognition</a:t>
            </a:r>
          </a:p>
          <a:p>
            <a:r>
              <a:rPr lang="en-US" sz="2800" dirty="0" smtClean="0"/>
              <a:t>Facial Recognition</a:t>
            </a:r>
          </a:p>
          <a:p>
            <a:r>
              <a:rPr lang="en-US" sz="2800" dirty="0" smtClean="0"/>
              <a:t>Crowd Detection </a:t>
            </a:r>
          </a:p>
          <a:p>
            <a:r>
              <a:rPr lang="en-US" sz="2800" dirty="0" smtClean="0"/>
              <a:t>Psychology of motion </a:t>
            </a:r>
          </a:p>
          <a:p>
            <a:r>
              <a:rPr lang="en-US" sz="2800" dirty="0">
                <a:hlinkClick r:id="rId2"/>
              </a:rPr>
              <a:t>https://www.youtube.com/watch?v=</a:t>
            </a:r>
            <a:r>
              <a:rPr lang="en-US" sz="2800" dirty="0" smtClean="0">
                <a:hlinkClick r:id="rId2"/>
              </a:rPr>
              <a:t>GhzRiIx6Qxw</a:t>
            </a:r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EB79-F3DA-4CAA-BA25-7EA8AB9A9E1E}" type="slidenum">
              <a:rPr lang="en-US" smtClean="0"/>
              <a:t>34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4114800"/>
            <a:ext cx="5105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https://www.youtube.com/watch?v=</a:t>
            </a:r>
            <a:r>
              <a:rPr lang="en-US" dirty="0" smtClean="0">
                <a:hlinkClick r:id="rId3"/>
              </a:rPr>
              <a:t>NuYDtonfmUA</a:t>
            </a:r>
            <a:endParaRPr lang="en-US" dirty="0" smtClean="0"/>
          </a:p>
          <a:p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990600"/>
            <a:ext cx="36449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86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Components  of a CCTV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066800"/>
            <a:ext cx="7772400" cy="5578475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/>
              <a:t>Cameras</a:t>
            </a:r>
          </a:p>
          <a:p>
            <a:pPr marL="914400" lvl="1" indent="-514350">
              <a:spcBef>
                <a:spcPts val="580"/>
              </a:spcBef>
              <a:buFont typeface="+mj-lt"/>
              <a:buAutoNum type="arabicPeriod"/>
              <a:defRPr/>
            </a:pPr>
            <a:r>
              <a:rPr lang="en-US" i="1" dirty="0" smtClean="0"/>
              <a:t>CCD – Charged coupled device </a:t>
            </a:r>
          </a:p>
          <a:p>
            <a:pPr marL="914400" lvl="1" indent="-514350">
              <a:spcBef>
                <a:spcPts val="580"/>
              </a:spcBef>
              <a:buFont typeface="+mj-lt"/>
              <a:buAutoNum type="arabicPeriod"/>
              <a:defRPr/>
            </a:pPr>
            <a:r>
              <a:rPr lang="en-US" i="1" dirty="0" smtClean="0"/>
              <a:t>CMCS – Complementary metal oxide semiconductor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/>
              <a:t>Lenses</a:t>
            </a:r>
          </a:p>
          <a:p>
            <a:pPr marL="914400" lvl="1" indent="-514350">
              <a:spcBef>
                <a:spcPts val="580"/>
              </a:spcBef>
              <a:buFont typeface="+mj-lt"/>
              <a:buAutoNum type="arabicPeriod"/>
              <a:defRPr/>
            </a:pPr>
            <a:r>
              <a:rPr lang="en-US" i="1" dirty="0" smtClean="0"/>
              <a:t>Fixed</a:t>
            </a:r>
          </a:p>
          <a:p>
            <a:pPr marL="914400" lvl="1" indent="-514350">
              <a:spcBef>
                <a:spcPts val="580"/>
              </a:spcBef>
              <a:buFont typeface="+mj-lt"/>
              <a:buAutoNum type="arabicPeriod"/>
              <a:defRPr/>
            </a:pPr>
            <a:r>
              <a:rPr lang="en-US" i="1" dirty="0" err="1" smtClean="0"/>
              <a:t>Varifocal</a:t>
            </a:r>
            <a:r>
              <a:rPr lang="en-US" i="1" dirty="0" smtClean="0"/>
              <a:t> </a:t>
            </a:r>
          </a:p>
          <a:p>
            <a:pPr marL="914400" lvl="1" indent="-514350">
              <a:spcBef>
                <a:spcPts val="580"/>
              </a:spcBef>
              <a:buFont typeface="+mj-lt"/>
              <a:buAutoNum type="arabicPeriod"/>
              <a:defRPr/>
            </a:pPr>
            <a:r>
              <a:rPr lang="en-US" i="1" dirty="0"/>
              <a:t>Zoom - </a:t>
            </a:r>
            <a:r>
              <a:rPr lang="en-US" i="1" dirty="0">
                <a:hlinkClick r:id="rId3"/>
              </a:rPr>
              <a:t>https://www.youtube.com/watch?v=</a:t>
            </a:r>
            <a:r>
              <a:rPr lang="en-US" i="1" dirty="0" smtClean="0">
                <a:hlinkClick r:id="rId3"/>
              </a:rPr>
              <a:t>8LwwnoaSB5U</a:t>
            </a:r>
            <a:endParaRPr lang="en-US" i="1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/>
              <a:t>Housings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/>
              <a:t>Monitors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557496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dirty="0"/>
              <a:t>Components  of a CCTV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/>
              <a:t>Sequential switches</a:t>
            </a:r>
          </a:p>
          <a:p>
            <a:pPr marL="857250" lvl="1" indent="-457200">
              <a:spcBef>
                <a:spcPts val="580"/>
              </a:spcBef>
              <a:defRPr/>
            </a:pPr>
            <a:r>
              <a:rPr lang="en-US" i="1" dirty="0"/>
              <a:t>Review multiple cameras on one monitor 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/>
              <a:t>Motion detectors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/>
              <a:t>Pan/tilt/zoom features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/>
              <a:t>Controls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/>
              <a:t>Consoles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/>
              <a:t>Video recorders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/>
              <a:t>Day/time generators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EB79-F3DA-4CAA-BA25-7EA8AB9A9E1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8096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97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Safes and Vaults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838200"/>
            <a:ext cx="8569325" cy="5715000"/>
          </a:xfrm>
        </p:spPr>
        <p:txBody>
          <a:bodyPr>
            <a:normAutofit fontScale="40000" lnSpcReduction="20000"/>
          </a:bodyPr>
          <a:lstStyle/>
          <a:p>
            <a:r>
              <a:rPr lang="en-US" sz="5900" dirty="0" smtClean="0"/>
              <a:t>Provide levels of protection against: </a:t>
            </a:r>
            <a:r>
              <a:rPr lang="en-US" sz="5900" u="sng" dirty="0" smtClean="0"/>
              <a:t>burglary, robbery and fire</a:t>
            </a:r>
            <a:r>
              <a:rPr lang="en-US" sz="5900" dirty="0" smtClean="0"/>
              <a:t>.</a:t>
            </a:r>
          </a:p>
          <a:p>
            <a:r>
              <a:rPr lang="en-US" sz="5900" dirty="0" smtClean="0"/>
              <a:t>Burglary resistive safes:</a:t>
            </a:r>
          </a:p>
          <a:p>
            <a:pPr lvl="1"/>
            <a:r>
              <a:rPr lang="en-US" sz="5900" dirty="0" smtClean="0"/>
              <a:t>Locks: single comb, single key lock combination and dual combination</a:t>
            </a:r>
          </a:p>
          <a:p>
            <a:pPr lvl="1"/>
            <a:r>
              <a:rPr lang="en-US" sz="5900" dirty="0" smtClean="0"/>
              <a:t>Interiors: various types of shelving depending upon the asset.</a:t>
            </a:r>
          </a:p>
          <a:p>
            <a:pPr lvl="1"/>
            <a:r>
              <a:rPr lang="en-US" sz="5900" dirty="0" smtClean="0"/>
              <a:t>Depository: allow deposit without giving access to the interior</a:t>
            </a:r>
          </a:p>
          <a:p>
            <a:pPr lvl="1"/>
            <a:r>
              <a:rPr lang="en-US" sz="5900" dirty="0" smtClean="0"/>
              <a:t>Time locks: specific time frames.</a:t>
            </a:r>
          </a:p>
          <a:p>
            <a:pPr lvl="1"/>
            <a:r>
              <a:rPr lang="en-US" sz="5900" dirty="0" smtClean="0"/>
              <a:t>Time Delay locks: even after using combination, still must wait</a:t>
            </a:r>
          </a:p>
          <a:p>
            <a:pPr lvl="1"/>
            <a:r>
              <a:rPr lang="en-US" sz="5900" dirty="0" smtClean="0"/>
              <a:t>Relocking devices: back up features</a:t>
            </a:r>
          </a:p>
          <a:p>
            <a:pPr lvl="1"/>
            <a:r>
              <a:rPr lang="en-US" sz="5900" dirty="0" smtClean="0"/>
              <a:t>Extra weight: should be a minimum of 340 kg or 750 lbs.</a:t>
            </a:r>
          </a:p>
          <a:p>
            <a:pPr lvl="1"/>
            <a:r>
              <a:rPr lang="en-US" sz="5900" dirty="0" smtClean="0"/>
              <a:t>Floor anchoring: bolt to the floor.  </a:t>
            </a:r>
          </a:p>
          <a:p>
            <a:r>
              <a:rPr lang="en-US" sz="5900" u="sng" dirty="0">
                <a:hlinkClick r:id="rId3"/>
              </a:rPr>
              <a:t>https://www.youtube.com/watch?v=</a:t>
            </a:r>
            <a:r>
              <a:rPr lang="en-US" sz="5900" u="sng" dirty="0" smtClean="0">
                <a:hlinkClick r:id="rId3"/>
              </a:rPr>
              <a:t>8LwwnoaSB5U</a:t>
            </a:r>
            <a:endParaRPr lang="en-US" sz="5900" u="sng" dirty="0" smtClean="0"/>
          </a:p>
          <a:p>
            <a:endParaRPr lang="en-US" u="sng" dirty="0" smtClean="0"/>
          </a:p>
          <a:p>
            <a:endParaRPr lang="en-US" u="sng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4600" y="5465948"/>
            <a:ext cx="1397000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970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3200" dirty="0" smtClean="0"/>
              <a:t>Fire Resistant </a:t>
            </a:r>
            <a:endParaRPr lang="en-US" sz="3200" dirty="0"/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Burglary resistive vaults: if a person can enter it, then it is a vault.  Reinforced on all 6 sides. </a:t>
            </a:r>
          </a:p>
          <a:p>
            <a:r>
              <a:rPr lang="en-US" sz="2800" dirty="0" smtClean="0"/>
              <a:t>Fire resistive containers: insulated safes, filing cabinets, record containers all offer varying degrees of protection from heat.  Note they are not burglary resistive as they are made out of different material.</a:t>
            </a:r>
          </a:p>
          <a:p>
            <a:pPr lvl="1"/>
            <a:r>
              <a:rPr lang="en-US" dirty="0" smtClean="0"/>
              <a:t>Paper up to 350 degrees</a:t>
            </a:r>
          </a:p>
          <a:p>
            <a:pPr lvl="1"/>
            <a:r>
              <a:rPr lang="en-US" dirty="0" smtClean="0"/>
              <a:t>Tapes and disc 150 degrees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5257800"/>
            <a:ext cx="3251200" cy="137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766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Fencing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562600"/>
          </a:xfrm>
        </p:spPr>
        <p:txBody>
          <a:bodyPr>
            <a:normAutofit fontScale="92500" lnSpcReduction="20000"/>
          </a:bodyPr>
          <a:lstStyle/>
          <a:p>
            <a:pPr>
              <a:buFont typeface="Wingdings 2" pitchFamily="18" charset="2"/>
              <a:buNone/>
            </a:pPr>
            <a:r>
              <a:rPr lang="en-US" sz="2800" b="1" dirty="0" smtClean="0"/>
              <a:t>History </a:t>
            </a:r>
          </a:p>
          <a:p>
            <a:pPr>
              <a:buFont typeface="Wingdings 2" pitchFamily="18" charset="2"/>
              <a:buNone/>
            </a:pPr>
            <a:r>
              <a:rPr lang="en-US" sz="2800" dirty="0" smtClean="0"/>
              <a:t>800 BC – City of Pompeii</a:t>
            </a:r>
          </a:p>
          <a:p>
            <a:pPr>
              <a:buFont typeface="Wingdings 2" pitchFamily="18" charset="2"/>
              <a:buNone/>
            </a:pPr>
            <a:r>
              <a:rPr lang="en-US" sz="2800" dirty="0" smtClean="0"/>
              <a:t>Great Wall of China:1368-1644</a:t>
            </a:r>
          </a:p>
          <a:p>
            <a:pPr>
              <a:buFont typeface="Wingdings 2" pitchFamily="18" charset="2"/>
              <a:buNone/>
            </a:pPr>
            <a:r>
              <a:rPr lang="en-US" sz="2800" dirty="0" smtClean="0"/>
              <a:t>Barbed Wire: 1867 </a:t>
            </a:r>
          </a:p>
          <a:p>
            <a:pPr>
              <a:buFont typeface="Wingdings 2" pitchFamily="18" charset="2"/>
              <a:buNone/>
            </a:pPr>
            <a:r>
              <a:rPr lang="en-US" sz="2800" dirty="0" smtClean="0"/>
              <a:t>Chain Link: 1800 in the UK</a:t>
            </a:r>
          </a:p>
          <a:p>
            <a:pPr>
              <a:buFont typeface="Wingdings 2" pitchFamily="18" charset="2"/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1. Minimum of 7 feet  in height excluding top overhang.</a:t>
            </a:r>
          </a:p>
          <a:p>
            <a:pPr>
              <a:buFont typeface="Wingdings 2" pitchFamily="18" charset="2"/>
              <a:buNone/>
            </a:pPr>
            <a:r>
              <a:rPr lang="en-US" sz="2800" dirty="0" smtClean="0"/>
              <a:t>2. 9-gauge or heavier.</a:t>
            </a:r>
          </a:p>
          <a:p>
            <a:pPr>
              <a:buFont typeface="Wingdings 2" pitchFamily="18" charset="2"/>
              <a:buNone/>
            </a:pPr>
            <a:r>
              <a:rPr lang="en-US" sz="2800" dirty="0" smtClean="0"/>
              <a:t>3. Mesh openings must not be larger than 2” square inches.</a:t>
            </a:r>
          </a:p>
          <a:p>
            <a:pPr>
              <a:buFont typeface="Wingdings 2" pitchFamily="18" charset="2"/>
              <a:buNone/>
            </a:pPr>
            <a:r>
              <a:rPr lang="en-US" sz="2800" dirty="0" smtClean="0"/>
              <a:t>4. Fabric must be fastened securely to rigid metal or reinforced concrete posts set in concrete.</a:t>
            </a:r>
          </a:p>
          <a:p>
            <a:pPr>
              <a:buFont typeface="Wingdings 2" pitchFamily="18" charset="2"/>
              <a:buNone/>
            </a:pPr>
            <a:r>
              <a:rPr lang="en-US" sz="2800" dirty="0" smtClean="0"/>
              <a:t>5.  </a:t>
            </a:r>
            <a:r>
              <a:rPr lang="en-US" sz="2800" dirty="0"/>
              <a:t>N</a:t>
            </a:r>
            <a:r>
              <a:rPr lang="en-US" sz="2800" dirty="0" smtClean="0"/>
              <a:t>o more than 2 inches between the bottom of the fence and the ground.</a:t>
            </a:r>
          </a:p>
          <a:p>
            <a:pPr>
              <a:buFont typeface="Wingdings 2" pitchFamily="18" charset="2"/>
              <a:buNone/>
            </a:pPr>
            <a:r>
              <a:rPr lang="en-US" sz="2800" dirty="0" smtClean="0"/>
              <a:t>6. Fabric extend below the surface.</a:t>
            </a:r>
          </a:p>
        </p:txBody>
      </p:sp>
    </p:spTree>
    <p:extLst>
      <p:ext uri="{BB962C8B-B14F-4D97-AF65-F5344CB8AC3E}">
        <p14:creationId xmlns:p14="http://schemas.microsoft.com/office/powerpoint/2010/main" val="2548097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3562"/>
          </a:xfrm>
        </p:spPr>
        <p:txBody>
          <a:bodyPr>
            <a:noAutofit/>
          </a:bodyPr>
          <a:lstStyle/>
          <a:p>
            <a:r>
              <a:rPr lang="en-US" sz="3200" dirty="0" smtClean="0"/>
              <a:t>Key Terms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r>
              <a:rPr lang="en-US" dirty="0" smtClean="0"/>
              <a:t>Physical Security Planning</a:t>
            </a:r>
          </a:p>
          <a:p>
            <a:r>
              <a:rPr lang="en-US" dirty="0" smtClean="0"/>
              <a:t>Occurrence Probability Factors </a:t>
            </a:r>
          </a:p>
          <a:p>
            <a:r>
              <a:rPr lang="en-US" dirty="0" smtClean="0"/>
              <a:t>Quantitative Categories</a:t>
            </a:r>
          </a:p>
          <a:p>
            <a:r>
              <a:rPr lang="en-US" dirty="0" smtClean="0"/>
              <a:t>Threat Level Matrix</a:t>
            </a:r>
          </a:p>
          <a:p>
            <a:r>
              <a:rPr lang="en-US" dirty="0" smtClean="0"/>
              <a:t>Layered Security</a:t>
            </a:r>
          </a:p>
          <a:p>
            <a:r>
              <a:rPr lang="en-US" dirty="0" smtClean="0"/>
              <a:t>Glazing  </a:t>
            </a:r>
          </a:p>
          <a:p>
            <a:r>
              <a:rPr lang="en-US" dirty="0" smtClean="0"/>
              <a:t>Convergence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EB79-F3DA-4CAA-BA25-7EA8AB9A9E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4872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3200" dirty="0" smtClean="0"/>
              <a:t>Fencing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8229600" cy="5334000"/>
          </a:xfrm>
        </p:spPr>
        <p:txBody>
          <a:bodyPr>
            <a:normAutofit fontScale="92500" lnSpcReduction="10000"/>
          </a:bodyPr>
          <a:lstStyle/>
          <a:p>
            <a:pPr marL="406400" indent="-406400" fontAlgn="auto"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en-US" sz="2800" dirty="0" smtClean="0"/>
              <a:t>7. Top overhang should face outward and upward at a </a:t>
            </a:r>
            <a:r>
              <a:rPr lang="en-US" sz="2800" b="1" dirty="0" smtClean="0"/>
              <a:t>45-degree angle.</a:t>
            </a:r>
          </a:p>
          <a:p>
            <a:pPr marL="457200" indent="-457200" fontAlgn="auto"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en-US" sz="2800" dirty="0" smtClean="0"/>
              <a:t>8. Overhang supporting arms should be firmly affixed to the top of the fence posts.</a:t>
            </a:r>
          </a:p>
          <a:p>
            <a:pPr fontAlgn="auto"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en-US" sz="2800" dirty="0" smtClean="0"/>
              <a:t>9. </a:t>
            </a:r>
            <a:r>
              <a:rPr lang="en-US" sz="2800" b="1" dirty="0" smtClean="0"/>
              <a:t>Overhang</a:t>
            </a:r>
            <a:r>
              <a:rPr lang="en-US" sz="2800" dirty="0" smtClean="0"/>
              <a:t> should increase the </a:t>
            </a:r>
            <a:r>
              <a:rPr lang="en-US" sz="2800" b="1" dirty="0" smtClean="0"/>
              <a:t>overall height </a:t>
            </a:r>
            <a:r>
              <a:rPr lang="en-US" sz="2800" dirty="0" smtClean="0"/>
              <a:t>of the fence </a:t>
            </a:r>
            <a:r>
              <a:rPr lang="en-US" sz="2800" b="1" dirty="0" smtClean="0"/>
              <a:t>by 1 foot</a:t>
            </a:r>
            <a:r>
              <a:rPr lang="en-US" sz="2800" dirty="0" smtClean="0"/>
              <a:t>.</a:t>
            </a:r>
          </a:p>
          <a:p>
            <a:pPr marL="457200" indent="-457200" fontAlgn="auto"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en-US" sz="2800" dirty="0" smtClean="0"/>
              <a:t>10. Three strands of barbed wire, </a:t>
            </a:r>
            <a:r>
              <a:rPr lang="en-US" sz="2800" b="1" dirty="0" smtClean="0"/>
              <a:t>spaced 6 inches </a:t>
            </a:r>
            <a:r>
              <a:rPr lang="en-US" sz="2800" dirty="0" smtClean="0"/>
              <a:t>apart, should be installed on the supporting arms.</a:t>
            </a:r>
          </a:p>
          <a:p>
            <a:pPr marL="457200" indent="-457200" fontAlgn="auto"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en-US" sz="2800" dirty="0" smtClean="0"/>
              <a:t>11. A clear zone of </a:t>
            </a:r>
            <a:r>
              <a:rPr lang="en-US" sz="2800" b="1" dirty="0" smtClean="0"/>
              <a:t>20 feet </a:t>
            </a:r>
            <a:r>
              <a:rPr lang="en-US" sz="2800" dirty="0" smtClean="0"/>
              <a:t>or more should exist between the perimeter and exterior structures.</a:t>
            </a:r>
          </a:p>
          <a:p>
            <a:pPr marL="457200" indent="-457200" fontAlgn="auto"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en-US" sz="2800" dirty="0" smtClean="0"/>
              <a:t>12. Where possible, a clear zone of </a:t>
            </a:r>
            <a:r>
              <a:rPr lang="en-US" sz="2800" b="1" dirty="0" smtClean="0"/>
              <a:t>50 feet </a:t>
            </a:r>
            <a:r>
              <a:rPr lang="en-US" sz="2800" dirty="0" smtClean="0"/>
              <a:t>or more should exist between the perimeter barrier and structures within the protected area.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88140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3200" dirty="0" smtClean="0"/>
              <a:t>Fencing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r>
              <a:rPr lang="en-US" sz="2800" dirty="0" smtClean="0"/>
              <a:t>First and foremost a barrier </a:t>
            </a:r>
          </a:p>
          <a:p>
            <a:r>
              <a:rPr lang="en-US" sz="2800" dirty="0" smtClean="0"/>
              <a:t>Only a delay system </a:t>
            </a:r>
          </a:p>
          <a:p>
            <a:r>
              <a:rPr lang="en-US" sz="2800" dirty="0" smtClean="0"/>
              <a:t>Supplement with sensors, detectors or CCTV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EB79-F3DA-4CAA-BA25-7EA8AB9A9E1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4558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z="3200" dirty="0" smtClean="0"/>
              <a:t>Convergence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meshing of physical security, logical security, information technology, risk management, and business continuity into a seamless and integrated system and process. 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EB79-F3DA-4CAA-BA25-7EA8AB9A9E1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2964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Education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Career planning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Employers are searching for dedicated security officers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Work exposure is critical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Professional designations </a:t>
            </a:r>
          </a:p>
          <a:p>
            <a:pPr lvl="1"/>
            <a:r>
              <a:rPr lang="en-US" dirty="0" smtClean="0"/>
              <a:t>ASIS </a:t>
            </a:r>
          </a:p>
          <a:p>
            <a:pPr lvl="1"/>
            <a:r>
              <a:rPr lang="en-US" dirty="0" smtClean="0"/>
              <a:t>IFPO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EB79-F3DA-4CAA-BA25-7EA8AB9A9E1E}" type="slidenum">
              <a:rPr lang="en-US" smtClean="0"/>
              <a:t>43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5486400"/>
            <a:ext cx="990600" cy="990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5486400"/>
            <a:ext cx="9906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4031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Closure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Define physical security planning. </a:t>
            </a:r>
          </a:p>
          <a:p>
            <a:r>
              <a:rPr lang="en-US" dirty="0"/>
              <a:t> List the five steps in the security planning process.</a:t>
            </a:r>
          </a:p>
          <a:p>
            <a:r>
              <a:rPr lang="en-US" dirty="0"/>
              <a:t>List the three options for intrusion monitoring.</a:t>
            </a:r>
          </a:p>
          <a:p>
            <a:r>
              <a:rPr lang="en-US" dirty="0"/>
              <a:t>Explain the three objectives of security lighting.</a:t>
            </a:r>
          </a:p>
          <a:p>
            <a:r>
              <a:rPr lang="en-US" dirty="0"/>
              <a:t>Name different types of locking hardware   </a:t>
            </a:r>
          </a:p>
          <a:p>
            <a:r>
              <a:rPr lang="en-US" dirty="0"/>
              <a:t>Provide the three roles of CCTV and access control.</a:t>
            </a:r>
          </a:p>
          <a:p>
            <a:r>
              <a:rPr lang="en-US" dirty="0"/>
              <a:t>Identify the correct height for security fencing  </a:t>
            </a:r>
          </a:p>
          <a:p>
            <a:r>
              <a:rPr lang="en-US" dirty="0"/>
              <a:t>Explain the fire safe temperature for paper </a:t>
            </a:r>
          </a:p>
          <a:p>
            <a:r>
              <a:rPr lang="en-US" dirty="0"/>
              <a:t>Explain what convergence is </a:t>
            </a:r>
          </a:p>
          <a:p>
            <a:r>
              <a:rPr lang="en-US" dirty="0"/>
              <a:t>Conduct a facility tour to explain to the class the physical security measures present.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EB79-F3DA-4CAA-BA25-7EA8AB9A9E1E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9209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Class assignment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Students are to go out in groups and make a detailed list of all the physical security measures in place at the training facility.  You have 45 minutes to complete the assignment. </a:t>
            </a:r>
          </a:p>
          <a:p>
            <a:pPr marL="0" indent="0">
              <a:buNone/>
            </a:pPr>
            <a:r>
              <a:rPr lang="en-US" sz="2800" dirty="0" smtClean="0"/>
              <a:t>Items needed:</a:t>
            </a:r>
          </a:p>
          <a:p>
            <a:pPr>
              <a:buFont typeface="Arial"/>
              <a:buChar char="•"/>
            </a:pPr>
            <a:r>
              <a:rPr lang="en-US" sz="2800" dirty="0" smtClean="0"/>
              <a:t>Clip Board</a:t>
            </a:r>
          </a:p>
          <a:p>
            <a:r>
              <a:rPr lang="en-US" sz="2800" dirty="0" smtClean="0"/>
              <a:t>CPTED Assessment </a:t>
            </a:r>
          </a:p>
          <a:p>
            <a:r>
              <a:rPr lang="en-US" sz="2800" dirty="0" smtClean="0"/>
              <a:t>Writing tool</a:t>
            </a:r>
          </a:p>
          <a:p>
            <a:pPr algn="ctr">
              <a:buFont typeface="Wingdings 2" pitchFamily="18" charset="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86890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8024813" cy="4572000"/>
          </a:xfrm>
        </p:spPr>
        <p:txBody>
          <a:bodyPr>
            <a:normAutofit fontScale="85000" lnSpcReduction="20000"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What are the five steps in the security planning process?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1. Assets are identified.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2. Loss events are exposed.</a:t>
            </a:r>
          </a:p>
          <a:p>
            <a:pPr marL="788670" lvl="1" indent="-514350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Industrial disasters</a:t>
            </a:r>
          </a:p>
          <a:p>
            <a:pPr marL="788670" lvl="1" indent="-514350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Natural disasters</a:t>
            </a:r>
          </a:p>
          <a:p>
            <a:pPr marL="788670" lvl="1" indent="-514350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Civil disturbance</a:t>
            </a:r>
          </a:p>
          <a:p>
            <a:pPr marL="788670" lvl="1" indent="-514350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Crime</a:t>
            </a:r>
          </a:p>
          <a:p>
            <a:pPr marL="788670" lvl="1" indent="-514350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Other threats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3. Occurrence probability factors are assigned.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4. Impact of occurrence is assessed.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5. Countermeasures are selected.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14889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8024813" cy="4572000"/>
          </a:xfrm>
        </p:spPr>
        <p:txBody>
          <a:bodyPr>
            <a:normAutofit fontScale="85000" lnSpcReduction="20000"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What are the three options for intrusion monitoring?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Every intrusion detection system is meant to detect the following: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1. Unauthorized entry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2. Unauthorized movement within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3. Unauthorized access to controlled areas or objects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There are three components to an intrusion detection system: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1. Detectors/sensors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2. System controls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3. Signal transmission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06505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8024813" cy="4572000"/>
          </a:xfrm>
        </p:spPr>
        <p:txBody>
          <a:bodyPr>
            <a:normAutofit lnSpcReduction="10000"/>
          </a:bodyPr>
          <a:lstStyle/>
          <a:p>
            <a:r>
              <a:rPr lang="en-US" smtClean="0"/>
              <a:t>What are the three objectives of security lighting?</a:t>
            </a:r>
          </a:p>
          <a:p>
            <a:pPr>
              <a:buFont typeface="Wingdings 2" pitchFamily="18" charset="2"/>
              <a:buNone/>
            </a:pPr>
            <a:endParaRPr lang="en-US" smtClean="0"/>
          </a:p>
          <a:p>
            <a:pPr>
              <a:buFont typeface="Wingdings 2" pitchFamily="18" charset="2"/>
              <a:buNone/>
            </a:pPr>
            <a:r>
              <a:rPr lang="en-US" smtClean="0"/>
              <a:t>Security lighting has three primary objectives:</a:t>
            </a:r>
          </a:p>
          <a:p>
            <a:pPr lvl="1">
              <a:buFont typeface="Wingdings 2" pitchFamily="18" charset="2"/>
              <a:buNone/>
            </a:pPr>
            <a:r>
              <a:rPr lang="en-US" smtClean="0"/>
              <a:t>1. It must act as a </a:t>
            </a:r>
            <a:r>
              <a:rPr lang="en-US" u="sng" smtClean="0"/>
              <a:t>deterrent</a:t>
            </a:r>
            <a:r>
              <a:rPr lang="en-US" smtClean="0"/>
              <a:t> to intruders.</a:t>
            </a:r>
          </a:p>
          <a:p>
            <a:pPr lvl="1">
              <a:buFont typeface="Wingdings 2" pitchFamily="18" charset="2"/>
              <a:buNone/>
            </a:pPr>
            <a:r>
              <a:rPr lang="en-US" smtClean="0"/>
              <a:t>2. It must make </a:t>
            </a:r>
            <a:r>
              <a:rPr lang="en-US" u="sng" smtClean="0"/>
              <a:t>detection</a:t>
            </a:r>
            <a:r>
              <a:rPr lang="en-US" smtClean="0"/>
              <a:t> likely if an intrusion is attempted.</a:t>
            </a:r>
          </a:p>
          <a:p>
            <a:pPr lvl="1">
              <a:buFont typeface="Wingdings 2" pitchFamily="18" charset="2"/>
              <a:buNone/>
            </a:pPr>
            <a:r>
              <a:rPr lang="en-US" smtClean="0"/>
              <a:t>3. It should </a:t>
            </a:r>
            <a:r>
              <a:rPr lang="en-US" u="sng" smtClean="0"/>
              <a:t>not</a:t>
            </a:r>
            <a:r>
              <a:rPr lang="en-US" smtClean="0"/>
              <a:t> unnecessarily </a:t>
            </a:r>
            <a:r>
              <a:rPr lang="en-US" u="sng" smtClean="0"/>
              <a:t>expose patrolling personnel</a:t>
            </a:r>
            <a:r>
              <a:rPr lang="en-US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8482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8024813" cy="4572000"/>
          </a:xfrm>
        </p:spPr>
        <p:txBody>
          <a:bodyPr>
            <a:normAutofit fontScale="85000" lnSpcReduction="20000"/>
          </a:bodyPr>
          <a:lstStyle/>
          <a:p>
            <a:r>
              <a:rPr lang="en-US" smtClean="0"/>
              <a:t>What are the three roles of CCTV and access control?</a:t>
            </a:r>
          </a:p>
          <a:p>
            <a:endParaRPr lang="en-US" smtClean="0"/>
          </a:p>
          <a:p>
            <a:r>
              <a:rPr lang="en-US" smtClean="0"/>
              <a:t>CCTV has three major roles in any physical security program:</a:t>
            </a:r>
          </a:p>
          <a:p>
            <a:pPr lvl="1">
              <a:buFont typeface="Wingdings 2" pitchFamily="18" charset="2"/>
              <a:buNone/>
            </a:pPr>
            <a:r>
              <a:rPr lang="en-US" smtClean="0"/>
              <a:t>1. To deter crime or unwanted activities</a:t>
            </a:r>
          </a:p>
          <a:p>
            <a:pPr lvl="1">
              <a:buFont typeface="Wingdings 2" pitchFamily="18" charset="2"/>
              <a:buNone/>
            </a:pPr>
            <a:r>
              <a:rPr lang="en-US" smtClean="0"/>
              <a:t>2. To allow the ability to witness an act as it occurs</a:t>
            </a:r>
          </a:p>
          <a:p>
            <a:pPr lvl="1">
              <a:buFont typeface="Wingdings 2" pitchFamily="18" charset="2"/>
              <a:buNone/>
            </a:pPr>
            <a:r>
              <a:rPr lang="en-US" smtClean="0"/>
              <a:t>3. As an investigative tool after an act has already been committed</a:t>
            </a:r>
          </a:p>
          <a:p>
            <a:r>
              <a:rPr lang="en-US" smtClean="0"/>
              <a:t> Every intrusion detection system is meant to detect:</a:t>
            </a:r>
          </a:p>
          <a:p>
            <a:pPr lvl="1">
              <a:buFont typeface="Wingdings 2" pitchFamily="18" charset="2"/>
              <a:buNone/>
            </a:pPr>
            <a:r>
              <a:rPr lang="en-US" b="1" smtClean="0"/>
              <a:t>1. Unauthorized entry</a:t>
            </a:r>
          </a:p>
          <a:p>
            <a:pPr lvl="1">
              <a:buFont typeface="Wingdings 2" pitchFamily="18" charset="2"/>
              <a:buNone/>
            </a:pPr>
            <a:r>
              <a:rPr lang="en-US" b="1" smtClean="0"/>
              <a:t>2. Unauthorized movement within</a:t>
            </a:r>
          </a:p>
          <a:p>
            <a:pPr lvl="1">
              <a:buFont typeface="Wingdings 2" pitchFamily="18" charset="2"/>
              <a:buNone/>
            </a:pPr>
            <a:r>
              <a:rPr lang="en-US" b="1" smtClean="0"/>
              <a:t>3. Unauthorized access to controlled areas or objects</a:t>
            </a:r>
          </a:p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3467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r>
              <a:rPr lang="en-US" sz="3200" dirty="0" smtClean="0"/>
              <a:t>Engagement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EB79-F3DA-4CAA-BA25-7EA8AB9A9E1E}" type="slidenum">
              <a:rPr lang="en-US" smtClean="0"/>
              <a:t>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19200" y="1447800"/>
            <a:ext cx="670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https://www.youtube.com/watch?v=</a:t>
            </a:r>
            <a:r>
              <a:rPr lang="en-US" dirty="0" smtClean="0">
                <a:hlinkClick r:id="rId2"/>
              </a:rPr>
              <a:t>GxAknTEfC2M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19200" y="2514600"/>
            <a:ext cx="698452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Why is monitoring and intrusion technology more effect than patrolling?</a:t>
            </a:r>
          </a:p>
          <a:p>
            <a:endParaRPr lang="en-US" dirty="0"/>
          </a:p>
          <a:p>
            <a:r>
              <a:rPr lang="en-US" dirty="0" smtClean="0"/>
              <a:t>Do you feel it is cost effective?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8387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Questions?</a:t>
            </a:r>
          </a:p>
        </p:txBody>
      </p:sp>
      <p:sp>
        <p:nvSpPr>
          <p:cNvPr id="44034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pPr algn="ctr">
              <a:buFont typeface="Wingdings 2" pitchFamily="18" charset="2"/>
              <a:buNone/>
            </a:pPr>
            <a:endParaRPr lang="en-US" dirty="0" smtClean="0"/>
          </a:p>
          <a:p>
            <a:pPr algn="ctr">
              <a:buFont typeface="Wingdings 2" pitchFamily="18" charset="2"/>
              <a:buNone/>
            </a:pPr>
            <a:r>
              <a:rPr lang="en-US" sz="3600" dirty="0" smtClean="0"/>
              <a:t>Review  for the quiz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18001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/>
              <a:t>What is physical security planning</a:t>
            </a:r>
            <a:endParaRPr lang="en-US" sz="3200" dirty="0"/>
          </a:p>
        </p:txBody>
      </p:sp>
      <p:sp>
        <p:nvSpPr>
          <p:cNvPr id="17410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S</a:t>
            </a:r>
            <a:r>
              <a:rPr lang="en-US" sz="2800" dirty="0" smtClean="0"/>
              <a:t>ecurity process that, if followed, will result in the selection of physical countermeasures based on appropriateness. </a:t>
            </a:r>
            <a:r>
              <a:rPr lang="en-US" sz="2800" dirty="0"/>
              <a:t>C</a:t>
            </a:r>
            <a:r>
              <a:rPr lang="en-US" sz="2800" dirty="0" smtClean="0"/>
              <a:t>ountermeasures should also be justifiable from a cost point of view.</a:t>
            </a:r>
          </a:p>
          <a:p>
            <a:endParaRPr lang="en-US" sz="2800" dirty="0" smtClean="0"/>
          </a:p>
          <a:p>
            <a:r>
              <a:rPr lang="en-US" sz="2800" dirty="0" smtClean="0"/>
              <a:t>The organization identifies </a:t>
            </a:r>
            <a:r>
              <a:rPr lang="en-US" sz="2800" dirty="0" smtClean="0"/>
              <a:t>its:</a:t>
            </a:r>
          </a:p>
          <a:p>
            <a:pPr lvl="1"/>
            <a:r>
              <a:rPr lang="en-US" sz="2400" dirty="0"/>
              <a:t>A</a:t>
            </a:r>
            <a:r>
              <a:rPr lang="en-US" sz="2400" dirty="0" smtClean="0"/>
              <a:t>ssets,</a:t>
            </a:r>
          </a:p>
          <a:p>
            <a:pPr lvl="1"/>
            <a:r>
              <a:rPr lang="en-US" sz="2400" dirty="0"/>
              <a:t>R</a:t>
            </a:r>
            <a:r>
              <a:rPr lang="en-US" sz="2400" dirty="0" smtClean="0"/>
              <a:t>isks,</a:t>
            </a:r>
          </a:p>
          <a:p>
            <a:pPr lvl="1"/>
            <a:r>
              <a:rPr lang="en-US" sz="2400" dirty="0"/>
              <a:t>T</a:t>
            </a:r>
            <a:r>
              <a:rPr lang="en-US" sz="2400" dirty="0" smtClean="0"/>
              <a:t>hreats </a:t>
            </a:r>
          </a:p>
          <a:p>
            <a:pPr marL="457200" lvl="1" indent="0">
              <a:buNone/>
            </a:pPr>
            <a:r>
              <a:rPr lang="en-US" sz="2400" dirty="0" smtClean="0"/>
              <a:t>which </a:t>
            </a:r>
            <a:r>
              <a:rPr lang="en-US" sz="2400" dirty="0" smtClean="0"/>
              <a:t>then determine the level of appropriate countermeasures that are required based on this process. </a:t>
            </a:r>
          </a:p>
        </p:txBody>
      </p:sp>
    </p:spTree>
    <p:extLst>
      <p:ext uri="{BB962C8B-B14F-4D97-AF65-F5344CB8AC3E}">
        <p14:creationId xmlns:p14="http://schemas.microsoft.com/office/powerpoint/2010/main" val="898181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Risks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Categorized into three areas:</a:t>
            </a:r>
            <a:br>
              <a:rPr lang="en-US" sz="2800" dirty="0" smtClean="0"/>
            </a:b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b="1" i="1" dirty="0" smtClean="0"/>
              <a:t>People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i="1" dirty="0" smtClean="0"/>
              <a:t>Property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i="1" dirty="0" smtClean="0"/>
              <a:t>Legal Liability </a:t>
            </a:r>
            <a:r>
              <a:rPr lang="en-US" sz="2800" dirty="0"/>
              <a:t>	</a:t>
            </a: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EB79-F3DA-4CAA-BA25-7EA8AB9A9E1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101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Security planning process</a:t>
            </a:r>
            <a:r>
              <a:rPr lang="en-US" sz="3200" dirty="0"/>
              <a:t> </a:t>
            </a:r>
            <a:r>
              <a:rPr lang="en-US" sz="3200" dirty="0" smtClean="0"/>
              <a:t>consist of </a:t>
            </a:r>
            <a:br>
              <a:rPr lang="en-US" sz="3200" dirty="0" smtClean="0"/>
            </a:br>
            <a:r>
              <a:rPr lang="en-US" sz="3200" dirty="0" smtClean="0"/>
              <a:t>5 steps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Wingdings 2" pitchFamily="18" charset="2"/>
              <a:buAutoNum type="arabicPeriod"/>
            </a:pPr>
            <a:r>
              <a:rPr lang="en-US" sz="2800" dirty="0" smtClean="0"/>
              <a:t>Assets are identified.</a:t>
            </a:r>
          </a:p>
          <a:p>
            <a:pPr marL="914400" lvl="1" indent="-514350">
              <a:buFont typeface="Wingdings" charset="2"/>
              <a:buChar char="§"/>
            </a:pPr>
            <a:r>
              <a:rPr lang="en-US" i="1" dirty="0" smtClean="0"/>
              <a:t>People are most important then everything else</a:t>
            </a:r>
          </a:p>
          <a:p>
            <a:pPr>
              <a:buFont typeface="Wingdings 2" pitchFamily="18" charset="2"/>
              <a:buNone/>
            </a:pPr>
            <a:r>
              <a:rPr lang="en-US" sz="2800" dirty="0" smtClean="0"/>
              <a:t>2. Loss events are exposed.</a:t>
            </a:r>
          </a:p>
          <a:p>
            <a:pPr marL="730250" lvl="1" indent="-457200">
              <a:buFont typeface="Arial"/>
              <a:buChar char="•"/>
            </a:pPr>
            <a:r>
              <a:rPr lang="en-US" dirty="0" smtClean="0"/>
              <a:t>Industrial disasters</a:t>
            </a:r>
          </a:p>
          <a:p>
            <a:pPr marL="730250" lvl="1" indent="-457200">
              <a:buFont typeface="Arial"/>
              <a:buChar char="•"/>
            </a:pPr>
            <a:r>
              <a:rPr lang="en-US" dirty="0" smtClean="0"/>
              <a:t>Natural disasters</a:t>
            </a:r>
          </a:p>
          <a:p>
            <a:pPr marL="730250" lvl="1" indent="-457200">
              <a:buFont typeface="Arial"/>
              <a:buChar char="•"/>
            </a:pPr>
            <a:r>
              <a:rPr lang="en-US" dirty="0" smtClean="0"/>
              <a:t>Civil disturbance</a:t>
            </a:r>
          </a:p>
          <a:p>
            <a:pPr marL="730250" lvl="1" indent="-457200">
              <a:buFont typeface="Arial"/>
              <a:buChar char="•"/>
            </a:pPr>
            <a:r>
              <a:rPr lang="en-US" dirty="0" smtClean="0"/>
              <a:t>Crime</a:t>
            </a:r>
          </a:p>
          <a:p>
            <a:pPr marL="730250" lvl="1" indent="-457200">
              <a:buFont typeface="Arial"/>
              <a:buChar char="•"/>
            </a:pPr>
            <a:r>
              <a:rPr lang="en-US" dirty="0" smtClean="0"/>
              <a:t>Other threats</a:t>
            </a:r>
          </a:p>
          <a:p>
            <a:pPr>
              <a:buFont typeface="Wingdings 2" pitchFamily="18" charset="2"/>
              <a:buNone/>
            </a:pPr>
            <a:r>
              <a:rPr lang="en-US" sz="2800" dirty="0" smtClean="0"/>
              <a:t>3. Occurrence probability factors are assigned.</a:t>
            </a:r>
          </a:p>
          <a:p>
            <a:pPr>
              <a:buFont typeface="Wingdings 2" pitchFamily="18" charset="2"/>
              <a:buNone/>
            </a:pPr>
            <a:r>
              <a:rPr lang="en-US" sz="2800" dirty="0" smtClean="0"/>
              <a:t>4. Impact of occurrence is assessed.</a:t>
            </a:r>
          </a:p>
          <a:p>
            <a:pPr>
              <a:buFont typeface="Wingdings 2" pitchFamily="18" charset="2"/>
              <a:buNone/>
            </a:pPr>
            <a:r>
              <a:rPr lang="en-US" sz="2800" dirty="0" smtClean="0"/>
              <a:t>5. Countermeasures are selected.</a:t>
            </a:r>
          </a:p>
        </p:txBody>
      </p:sp>
    </p:spTree>
    <p:extLst>
      <p:ext uri="{BB962C8B-B14F-4D97-AF65-F5344CB8AC3E}">
        <p14:creationId xmlns:p14="http://schemas.microsoft.com/office/powerpoint/2010/main" val="1094805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2800" dirty="0" smtClean="0"/>
              <a:t>Occurrence </a:t>
            </a:r>
            <a:r>
              <a:rPr lang="en-US" sz="2800" dirty="0" smtClean="0"/>
              <a:t>probability factors are </a:t>
            </a:r>
            <a:r>
              <a:rPr lang="en-US" sz="2800" dirty="0" smtClean="0"/>
              <a:t>assigned</a:t>
            </a:r>
            <a:endParaRPr lang="en-US" sz="2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8229600" cy="5059363"/>
          </a:xfrm>
        </p:spPr>
        <p:txBody>
          <a:bodyPr>
            <a:noAutofit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/>
              <a:t>The following can affect probability: 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/>
              <a:t>The </a:t>
            </a:r>
            <a:r>
              <a:rPr lang="en-US" sz="2800" u="sng" dirty="0" smtClean="0"/>
              <a:t>physical composition of </a:t>
            </a:r>
            <a:r>
              <a:rPr lang="en-US" sz="2800" u="sng" dirty="0" smtClean="0"/>
              <a:t>structures:</a:t>
            </a:r>
          </a:p>
          <a:p>
            <a:pPr lvl="1" indent="-342900">
              <a:spcBef>
                <a:spcPts val="580"/>
              </a:spcBef>
              <a:defRPr/>
            </a:pPr>
            <a:r>
              <a:rPr lang="en-US" sz="2400" dirty="0" smtClean="0"/>
              <a:t>	wood frame</a:t>
            </a:r>
          </a:p>
          <a:p>
            <a:pPr lvl="1" indent="-342900">
              <a:spcBef>
                <a:spcPts val="580"/>
              </a:spcBef>
              <a:defRPr/>
            </a:pPr>
            <a:r>
              <a:rPr lang="en-US" sz="2400" dirty="0" smtClean="0"/>
              <a:t>concrete </a:t>
            </a:r>
            <a:r>
              <a:rPr lang="en-US" sz="2400" dirty="0" smtClean="0"/>
              <a:t>block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/>
              <a:t> The </a:t>
            </a:r>
            <a:r>
              <a:rPr lang="en-US" sz="2800" u="sng" dirty="0" smtClean="0"/>
              <a:t>climatic history of the area</a:t>
            </a:r>
            <a:r>
              <a:rPr lang="en-US" sz="2800" dirty="0" smtClean="0"/>
              <a:t>, such </a:t>
            </a:r>
            <a:r>
              <a:rPr lang="en-US" sz="2800" dirty="0" smtClean="0"/>
              <a:t>as:</a:t>
            </a:r>
          </a:p>
          <a:p>
            <a:pPr lvl="1" indent="-342900">
              <a:spcBef>
                <a:spcPts val="580"/>
              </a:spcBef>
              <a:defRPr/>
            </a:pPr>
            <a:r>
              <a:rPr lang="en-US" sz="2400" dirty="0" smtClean="0"/>
              <a:t> </a:t>
            </a:r>
            <a:r>
              <a:rPr lang="en-US" sz="2400" dirty="0" smtClean="0"/>
              <a:t>frequency of </a:t>
            </a:r>
            <a:r>
              <a:rPr lang="en-US" sz="2400" dirty="0" smtClean="0"/>
              <a:t>tornados</a:t>
            </a:r>
          </a:p>
          <a:p>
            <a:pPr lvl="1" indent="-342900">
              <a:spcBef>
                <a:spcPts val="580"/>
              </a:spcBef>
              <a:defRPr/>
            </a:pPr>
            <a:r>
              <a:rPr lang="en-US" sz="2400" dirty="0" smtClean="0"/>
              <a:t> hurricanes</a:t>
            </a:r>
            <a:endParaRPr lang="en-US" sz="2400" dirty="0"/>
          </a:p>
          <a:p>
            <a:pPr lvl="1" indent="-342900">
              <a:spcBef>
                <a:spcPts val="580"/>
              </a:spcBef>
              <a:defRPr/>
            </a:pPr>
            <a:r>
              <a:rPr lang="en-US" sz="2400" dirty="0" smtClean="0"/>
              <a:t>earthquakes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029222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2547</Words>
  <Application>Microsoft Macintosh PowerPoint</Application>
  <PresentationFormat>On-screen Show (4:3)</PresentationFormat>
  <Paragraphs>436</Paragraphs>
  <Slides>50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Certified Protection Officer Program</vt:lpstr>
      <vt:lpstr>Learning Objectives</vt:lpstr>
      <vt:lpstr>Purpose</vt:lpstr>
      <vt:lpstr>Key Terms</vt:lpstr>
      <vt:lpstr>Engagement </vt:lpstr>
      <vt:lpstr>What is physical security planning</vt:lpstr>
      <vt:lpstr>Risks</vt:lpstr>
      <vt:lpstr>Security planning process consist of  5 steps </vt:lpstr>
      <vt:lpstr>Occurrence probability factors are assigned</vt:lpstr>
      <vt:lpstr>Occurrence probability factors are assigned</vt:lpstr>
      <vt:lpstr>The probability or an occurrence </vt:lpstr>
      <vt:lpstr>Impact of the occurrence</vt:lpstr>
      <vt:lpstr>Countermeasure selection Threat Level Matrix </vt:lpstr>
      <vt:lpstr>Security-in-depth</vt:lpstr>
      <vt:lpstr>Security-in-depth</vt:lpstr>
      <vt:lpstr>First line of Defense </vt:lpstr>
      <vt:lpstr>Two important points to the  systems approach </vt:lpstr>
      <vt:lpstr>Security Lighting</vt:lpstr>
      <vt:lpstr>Four types of lighting systems</vt:lpstr>
      <vt:lpstr>Four Application considerations</vt:lpstr>
      <vt:lpstr>Application consideration</vt:lpstr>
      <vt:lpstr>Glazing</vt:lpstr>
      <vt:lpstr>PowerPoint Presentation</vt:lpstr>
      <vt:lpstr>Intrusion detection</vt:lpstr>
      <vt:lpstr>Detectors/sensors</vt:lpstr>
      <vt:lpstr>Detectors/sensors</vt:lpstr>
      <vt:lpstr>System controls/monitoring</vt:lpstr>
      <vt:lpstr>System controls/monitoring</vt:lpstr>
      <vt:lpstr>Card Access</vt:lpstr>
      <vt:lpstr>Card Access</vt:lpstr>
      <vt:lpstr>Access control and ID cards</vt:lpstr>
      <vt:lpstr>Locking hardware</vt:lpstr>
      <vt:lpstr>CCTV</vt:lpstr>
      <vt:lpstr>CCTV FEATURES </vt:lpstr>
      <vt:lpstr>Components  of a CCTV system</vt:lpstr>
      <vt:lpstr>Components  of a CCTV system</vt:lpstr>
      <vt:lpstr>Safes and Vaults</vt:lpstr>
      <vt:lpstr>Fire Resistant </vt:lpstr>
      <vt:lpstr>Fencing Rules</vt:lpstr>
      <vt:lpstr>Fencing Rules</vt:lpstr>
      <vt:lpstr>Fencing </vt:lpstr>
      <vt:lpstr>Convergence </vt:lpstr>
      <vt:lpstr>Education</vt:lpstr>
      <vt:lpstr>Closure </vt:lpstr>
      <vt:lpstr>Class assignment</vt:lpstr>
      <vt:lpstr>Review </vt:lpstr>
      <vt:lpstr>Review </vt:lpstr>
      <vt:lpstr>Review</vt:lpstr>
      <vt:lpstr>Review 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Joy,Sumy</dc:creator>
  <cp:lastModifiedBy>Herb Williams</cp:lastModifiedBy>
  <cp:revision>44</cp:revision>
  <dcterms:created xsi:type="dcterms:W3CDTF">2015-01-28T20:48:59Z</dcterms:created>
  <dcterms:modified xsi:type="dcterms:W3CDTF">2015-07-04T04:10:41Z</dcterms:modified>
</cp:coreProperties>
</file>